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84" r:id="rId2"/>
    <p:sldId id="313" r:id="rId3"/>
    <p:sldId id="312" r:id="rId4"/>
    <p:sldId id="314" r:id="rId5"/>
    <p:sldId id="359" r:id="rId6"/>
    <p:sldId id="356" r:id="rId7"/>
    <p:sldId id="358" r:id="rId8"/>
    <p:sldId id="355" r:id="rId9"/>
    <p:sldId id="304" r:id="rId10"/>
    <p:sldId id="305" r:id="rId11"/>
    <p:sldId id="306" r:id="rId12"/>
    <p:sldId id="307" r:id="rId13"/>
    <p:sldId id="308" r:id="rId14"/>
    <p:sldId id="309" r:id="rId15"/>
    <p:sldId id="310" r:id="rId16"/>
    <p:sldId id="311" r:id="rId17"/>
    <p:sldId id="315" r:id="rId18"/>
    <p:sldId id="285" r:id="rId19"/>
    <p:sldId id="286" r:id="rId20"/>
    <p:sldId id="287" r:id="rId21"/>
    <p:sldId id="316" r:id="rId22"/>
    <p:sldId id="299" r:id="rId23"/>
    <p:sldId id="303" r:id="rId24"/>
    <p:sldId id="300" r:id="rId25"/>
    <p:sldId id="301" r:id="rId26"/>
    <p:sldId id="302" r:id="rId27"/>
    <p:sldId id="288" r:id="rId28"/>
    <p:sldId id="289" r:id="rId29"/>
    <p:sldId id="290" r:id="rId30"/>
    <p:sldId id="317" r:id="rId31"/>
    <p:sldId id="318" r:id="rId32"/>
    <p:sldId id="291" r:id="rId33"/>
    <p:sldId id="322" r:id="rId34"/>
    <p:sldId id="347" r:id="rId35"/>
    <p:sldId id="346" r:id="rId36"/>
    <p:sldId id="292" r:id="rId37"/>
    <p:sldId id="320" r:id="rId38"/>
    <p:sldId id="319" r:id="rId39"/>
    <p:sldId id="323" r:id="rId40"/>
    <p:sldId id="348" r:id="rId41"/>
    <p:sldId id="349" r:id="rId42"/>
    <p:sldId id="350" r:id="rId43"/>
    <p:sldId id="351" r:id="rId44"/>
    <p:sldId id="352" r:id="rId45"/>
    <p:sldId id="353" r:id="rId46"/>
    <p:sldId id="354" r:id="rId47"/>
    <p:sldId id="331" r:id="rId48"/>
    <p:sldId id="332" r:id="rId49"/>
    <p:sldId id="333" r:id="rId50"/>
    <p:sldId id="343" r:id="rId51"/>
    <p:sldId id="344" r:id="rId52"/>
    <p:sldId id="336" r:id="rId53"/>
    <p:sldId id="334" r:id="rId54"/>
    <p:sldId id="335" r:id="rId55"/>
    <p:sldId id="345" r:id="rId56"/>
    <p:sldId id="296" r:id="rId57"/>
    <p:sldId id="325" r:id="rId58"/>
    <p:sldId id="326" r:id="rId59"/>
    <p:sldId id="327" r:id="rId60"/>
    <p:sldId id="328" r:id="rId61"/>
    <p:sldId id="324" r:id="rId62"/>
    <p:sldId id="293" r:id="rId63"/>
    <p:sldId id="294" r:id="rId64"/>
    <p:sldId id="295" r:id="rId65"/>
    <p:sldId id="340" r:id="rId66"/>
    <p:sldId id="337" r:id="rId67"/>
    <p:sldId id="338" r:id="rId68"/>
    <p:sldId id="339" r:id="rId69"/>
    <p:sldId id="330" r:id="rId70"/>
    <p:sldId id="357" r:id="rId71"/>
    <p:sldId id="341" r:id="rId72"/>
    <p:sldId id="342" r:id="rId73"/>
    <p:sldId id="256" r:id="rId74"/>
    <p:sldId id="266" r:id="rId75"/>
    <p:sldId id="269" r:id="rId76"/>
    <p:sldId id="270" r:id="rId77"/>
    <p:sldId id="271" r:id="rId78"/>
    <p:sldId id="272" r:id="rId79"/>
    <p:sldId id="273" r:id="rId80"/>
    <p:sldId id="276" r:id="rId81"/>
    <p:sldId id="277" r:id="rId82"/>
    <p:sldId id="278" r:id="rId83"/>
    <p:sldId id="274" r:id="rId84"/>
    <p:sldId id="275" r:id="rId85"/>
    <p:sldId id="279" r:id="rId86"/>
    <p:sldId id="280" r:id="rId87"/>
    <p:sldId id="281" r:id="rId88"/>
    <p:sldId id="282" r:id="rId89"/>
    <p:sldId id="283" r:id="rId90"/>
    <p:sldId id="297" r:id="rId91"/>
    <p:sldId id="298" r:id="rId92"/>
    <p:sldId id="321"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53" autoAdjust="0"/>
    <p:restoredTop sz="94660"/>
  </p:normalViewPr>
  <p:slideViewPr>
    <p:cSldViewPr snapToGrid="0">
      <p:cViewPr varScale="1">
        <p:scale>
          <a:sx n="76" d="100"/>
          <a:sy n="76" d="100"/>
        </p:scale>
        <p:origin x="1280"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2/10/25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2/10/25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2/10/25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2/10/25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2/10/25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2/10/25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2/10/25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2/10/25</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2/10/25</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package" Target="../embeddings/Microsoft_Visio_Drawing.vsdx"/><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package" Target="../embeddings/Microsoft_Visio_Drawing1.vsdx"/><Relationship Id="rId1" Type="http://schemas.openxmlformats.org/officeDocument/2006/relationships/slideLayout" Target="../slideLayouts/slideLayout1.xml"/><Relationship Id="rId4" Type="http://schemas.openxmlformats.org/officeDocument/2006/relationships/image" Target="../media/image38.emf"/></Relationships>
</file>

<file path=ppt/slides/_rels/slide5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package" Target="../embeddings/Microsoft_Visio_Drawing2.vsdx"/><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package" Target="../embeddings/Microsoft_Visio_Drawing3.vsdx"/><Relationship Id="rId1" Type="http://schemas.openxmlformats.org/officeDocument/2006/relationships/slideLayout" Target="../slideLayouts/slideLayout1.xml"/><Relationship Id="rId5" Type="http://schemas.openxmlformats.org/officeDocument/2006/relationships/image" Target="../media/image41.emf"/><Relationship Id="rId4" Type="http://schemas.openxmlformats.org/officeDocument/2006/relationships/package" Target="../embeddings/Microsoft_Visio_Drawing4.vsdx"/></Relationships>
</file>

<file path=ppt/slides/_rels/slide5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package" Target="../embeddings/Microsoft_Visio_Drawing5.vsdx"/><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1.emf"/><Relationship Id="rId5" Type="http://schemas.openxmlformats.org/officeDocument/2006/relationships/package" Target="../embeddings/Microsoft_Visio_Drawing4.vsdx"/><Relationship Id="rId4" Type="http://schemas.openxmlformats.org/officeDocument/2006/relationships/image" Target="../media/image40.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package" Target="../embeddings/Microsoft_Visio_Drawing6.vsdx"/><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0001" y="675861"/>
            <a:ext cx="7419599" cy="2474864"/>
          </a:xfrm>
        </p:spPr>
        <p:txBody>
          <a:bodyPr/>
          <a:lstStyle/>
          <a:p>
            <a:r>
              <a:rPr lang="en-US" sz="8800" dirty="0" err="1"/>
              <a:t>Kuliah</a:t>
            </a:r>
            <a:r>
              <a:rPr lang="en-US" sz="8800" dirty="0"/>
              <a:t> </a:t>
            </a:r>
            <a:br>
              <a:rPr lang="en-US" dirty="0"/>
            </a:br>
            <a:r>
              <a:rPr lang="en-US" sz="4000" dirty="0" err="1"/>
              <a:t>Algoritma</a:t>
            </a:r>
            <a:r>
              <a:rPr lang="en-US" sz="4000" dirty="0"/>
              <a:t> dan </a:t>
            </a:r>
            <a:r>
              <a:rPr lang="en-US" sz="4000" dirty="0" err="1"/>
              <a:t>Pemrograman</a:t>
            </a:r>
            <a:br>
              <a:rPr lang="en-US" sz="4000" dirty="0"/>
            </a:br>
            <a:r>
              <a:rPr lang="en-US" sz="4000" dirty="0"/>
              <a:t>(4 </a:t>
            </a:r>
            <a:r>
              <a:rPr lang="en-US" sz="4000" dirty="0" err="1"/>
              <a:t>sks</a:t>
            </a:r>
            <a:r>
              <a:rPr lang="en-US" sz="4000" dirty="0"/>
              <a:t>)</a:t>
            </a:r>
            <a:endParaRPr lang="id-ID" sz="4000" dirty="0"/>
          </a:p>
        </p:txBody>
      </p:sp>
      <p:sp>
        <p:nvSpPr>
          <p:cNvPr id="3" name="Subtitle 2"/>
          <p:cNvSpPr>
            <a:spLocks noGrp="1"/>
          </p:cNvSpPr>
          <p:nvPr>
            <p:ph type="subTitle" idx="1"/>
          </p:nvPr>
        </p:nvSpPr>
        <p:spPr>
          <a:xfrm>
            <a:off x="1255063" y="5110100"/>
            <a:ext cx="10572000" cy="1441400"/>
          </a:xfrm>
        </p:spPr>
        <p:txBody>
          <a:bodyPr>
            <a:noAutofit/>
          </a:bodyPr>
          <a:lstStyle/>
          <a:p>
            <a:pPr algn="r">
              <a:spcBef>
                <a:spcPts val="0"/>
              </a:spcBef>
              <a:spcAft>
                <a:spcPts val="0"/>
              </a:spcAft>
            </a:pPr>
            <a:r>
              <a:rPr lang="en-US" sz="2800" dirty="0" err="1"/>
              <a:t>Dosen</a:t>
            </a:r>
            <a:r>
              <a:rPr lang="en-US" sz="2800" dirty="0"/>
              <a:t> </a:t>
            </a:r>
            <a:r>
              <a:rPr lang="en-US" sz="2800" dirty="0" err="1"/>
              <a:t>Pengampu</a:t>
            </a:r>
            <a:endParaRPr lang="en-US" sz="2800" dirty="0"/>
          </a:p>
          <a:p>
            <a:pPr algn="r">
              <a:spcBef>
                <a:spcPts val="0"/>
              </a:spcBef>
              <a:spcAft>
                <a:spcPts val="0"/>
              </a:spcAft>
            </a:pPr>
            <a:r>
              <a:rPr lang="en-US" sz="3600" b="1" dirty="0"/>
              <a:t>Dr. Aris Puji Widodo, MT.</a:t>
            </a:r>
          </a:p>
          <a:p>
            <a:pPr algn="r">
              <a:spcBef>
                <a:spcPts val="0"/>
              </a:spcBef>
              <a:spcAft>
                <a:spcPts val="0"/>
              </a:spcAft>
            </a:pPr>
            <a:r>
              <a:rPr lang="en-US" sz="2400" dirty="0" err="1"/>
              <a:t>Departemen</a:t>
            </a:r>
            <a:r>
              <a:rPr lang="en-US" sz="2400" dirty="0"/>
              <a:t> </a:t>
            </a:r>
            <a:r>
              <a:rPr lang="en-US" sz="2400" dirty="0" err="1"/>
              <a:t>Informatika</a:t>
            </a:r>
            <a:r>
              <a:rPr lang="en-US" sz="2400" dirty="0"/>
              <a:t>, FSM Universitas </a:t>
            </a:r>
            <a:r>
              <a:rPr lang="en-US" sz="2400" dirty="0" err="1"/>
              <a:t>Diponegoro</a:t>
            </a:r>
            <a:r>
              <a:rPr lang="en-US" sz="2400" dirty="0"/>
              <a:t> Semarang</a:t>
            </a:r>
            <a:endParaRPr lang="id-ID" sz="2400" dirty="0"/>
          </a:p>
        </p:txBody>
      </p:sp>
      <p:pic>
        <p:nvPicPr>
          <p:cNvPr id="5" name="Picture 4">
            <a:extLst>
              <a:ext uri="{FF2B5EF4-FFF2-40B4-BE49-F238E27FC236}">
                <a16:creationId xmlns:a16="http://schemas.microsoft.com/office/drawing/2014/main" id="{E62D6066-1C69-4FEC-98F9-9931AB10E7CF}"/>
              </a:ext>
            </a:extLst>
          </p:cNvPr>
          <p:cNvPicPr>
            <a:picLocks noChangeAspect="1"/>
          </p:cNvPicPr>
          <p:nvPr/>
        </p:nvPicPr>
        <p:blipFill rotWithShape="1">
          <a:blip r:embed="rId2"/>
          <a:srcRect l="24022" t="16796" r="42065" b="5293"/>
          <a:stretch/>
        </p:blipFill>
        <p:spPr>
          <a:xfrm>
            <a:off x="8256104" y="67760"/>
            <a:ext cx="3702609" cy="4782536"/>
          </a:xfrm>
          <a:prstGeom prst="rect">
            <a:avLst/>
          </a:prstGeom>
        </p:spPr>
      </p:pic>
      <p:pic>
        <p:nvPicPr>
          <p:cNvPr id="8" name="Picture 7">
            <a:extLst>
              <a:ext uri="{FF2B5EF4-FFF2-40B4-BE49-F238E27FC236}">
                <a16:creationId xmlns:a16="http://schemas.microsoft.com/office/drawing/2014/main" id="{DDBFB6B1-C9F0-4B0B-9C3B-74DE08DAF5A4}"/>
              </a:ext>
            </a:extLst>
          </p:cNvPr>
          <p:cNvPicPr>
            <a:picLocks noChangeAspect="1"/>
          </p:cNvPicPr>
          <p:nvPr/>
        </p:nvPicPr>
        <p:blipFill rotWithShape="1">
          <a:blip r:embed="rId3"/>
          <a:srcRect l="23804" t="16796" r="39144" b="4447"/>
          <a:stretch/>
        </p:blipFill>
        <p:spPr>
          <a:xfrm>
            <a:off x="6202016" y="2574298"/>
            <a:ext cx="1893443" cy="2262790"/>
          </a:xfrm>
          <a:prstGeom prst="rect">
            <a:avLst/>
          </a:prstGeom>
        </p:spPr>
      </p:pic>
    </p:spTree>
    <p:extLst>
      <p:ext uri="{BB962C8B-B14F-4D97-AF65-F5344CB8AC3E}">
        <p14:creationId xmlns:p14="http://schemas.microsoft.com/office/powerpoint/2010/main" val="3600428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Jenis</a:t>
            </a:r>
            <a:r>
              <a:rPr lang="en-US" dirty="0"/>
              <a:t> </a:t>
            </a:r>
            <a:r>
              <a:rPr lang="en-US" dirty="0" err="1"/>
              <a:t>Paradigma</a:t>
            </a:r>
            <a:r>
              <a:rPr lang="en-US" dirty="0"/>
              <a:t> </a:t>
            </a:r>
            <a:r>
              <a:rPr lang="en-US" dirty="0" err="1"/>
              <a:t>Pemrograman</a:t>
            </a:r>
            <a:endParaRPr lang="id-ID" dirty="0"/>
          </a:p>
        </p:txBody>
      </p:sp>
      <p:pic>
        <p:nvPicPr>
          <p:cNvPr id="10" name="Content Placeholder 9">
            <a:extLst>
              <a:ext uri="{FF2B5EF4-FFF2-40B4-BE49-F238E27FC236}">
                <a16:creationId xmlns:a16="http://schemas.microsoft.com/office/drawing/2014/main" id="{F31AF647-0EFD-46DE-9B8D-EA2612CF799B}"/>
              </a:ext>
            </a:extLst>
          </p:cNvPr>
          <p:cNvPicPr>
            <a:picLocks noGrp="1" noChangeAspect="1"/>
          </p:cNvPicPr>
          <p:nvPr>
            <p:ph idx="1"/>
          </p:nvPr>
        </p:nvPicPr>
        <p:blipFill>
          <a:blip r:embed="rId2"/>
          <a:stretch>
            <a:fillRect/>
          </a:stretch>
        </p:blipFill>
        <p:spPr>
          <a:xfrm>
            <a:off x="1064727" y="2222327"/>
            <a:ext cx="10049904" cy="4337499"/>
          </a:xfrm>
        </p:spPr>
      </p:pic>
    </p:spTree>
    <p:extLst>
      <p:ext uri="{BB962C8B-B14F-4D97-AF65-F5344CB8AC3E}">
        <p14:creationId xmlns:p14="http://schemas.microsoft.com/office/powerpoint/2010/main" val="710773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Imperative vs Declarative</a:t>
            </a:r>
            <a:endParaRPr lang="id-ID" dirty="0"/>
          </a:p>
        </p:txBody>
      </p:sp>
      <p:sp>
        <p:nvSpPr>
          <p:cNvPr id="4" name="Content Placeholder 3">
            <a:extLst>
              <a:ext uri="{FF2B5EF4-FFF2-40B4-BE49-F238E27FC236}">
                <a16:creationId xmlns:a16="http://schemas.microsoft.com/office/drawing/2014/main" id="{79F90C8B-71FE-4177-9D83-A28DC76CF51F}"/>
              </a:ext>
            </a:extLst>
          </p:cNvPr>
          <p:cNvSpPr>
            <a:spLocks noGrp="1"/>
          </p:cNvSpPr>
          <p:nvPr>
            <p:ph idx="1"/>
          </p:nvPr>
        </p:nvSpPr>
        <p:spPr>
          <a:xfrm>
            <a:off x="633182" y="2239963"/>
            <a:ext cx="5237531" cy="4280107"/>
          </a:xfrm>
        </p:spPr>
        <p:txBody>
          <a:bodyPr/>
          <a:lstStyle/>
          <a:p>
            <a:pPr marL="0" indent="0">
              <a:buNone/>
            </a:pPr>
            <a:r>
              <a:rPr lang="en-US" sz="2400" b="1" dirty="0"/>
              <a:t>Imperative</a:t>
            </a:r>
          </a:p>
          <a:p>
            <a:pPr marL="0" indent="0">
              <a:buNone/>
            </a:pPr>
            <a:r>
              <a:rPr lang="en-US" dirty="0" err="1"/>
              <a:t>Pemrograman</a:t>
            </a:r>
            <a:r>
              <a:rPr lang="en-US" dirty="0"/>
              <a:t> imperative </a:t>
            </a:r>
            <a:r>
              <a:rPr lang="en-US" dirty="0" err="1"/>
              <a:t>lebih</a:t>
            </a:r>
            <a:r>
              <a:rPr lang="en-US" dirty="0"/>
              <a:t> </a:t>
            </a:r>
            <a:r>
              <a:rPr lang="en-US" dirty="0" err="1"/>
              <a:t>mendeskripsikan</a:t>
            </a:r>
            <a:r>
              <a:rPr lang="en-US" dirty="0"/>
              <a:t> </a:t>
            </a:r>
            <a:r>
              <a:rPr lang="en-US" dirty="0" err="1"/>
              <a:t>bagaimana</a:t>
            </a:r>
            <a:r>
              <a:rPr lang="en-US" dirty="0"/>
              <a:t> (</a:t>
            </a:r>
            <a:r>
              <a:rPr lang="en-US" b="1" dirty="0"/>
              <a:t>HOW</a:t>
            </a:r>
            <a:r>
              <a:rPr lang="en-US" dirty="0"/>
              <a:t>) yang </a:t>
            </a:r>
            <a:r>
              <a:rPr lang="en-US" dirty="0" err="1"/>
              <a:t>dapat</a:t>
            </a:r>
            <a:r>
              <a:rPr lang="en-US" dirty="0"/>
              <a:t> </a:t>
            </a:r>
            <a:r>
              <a:rPr lang="en-US" dirty="0" err="1"/>
              <a:t>dikerjakan</a:t>
            </a:r>
            <a:r>
              <a:rPr lang="en-US" dirty="0"/>
              <a:t> oleh program </a:t>
            </a:r>
            <a:r>
              <a:rPr lang="en-US" dirty="0" err="1"/>
              <a:t>untuk</a:t>
            </a:r>
            <a:r>
              <a:rPr lang="en-US" dirty="0"/>
              <a:t> </a:t>
            </a:r>
            <a:r>
              <a:rPr lang="en-US" dirty="0" err="1"/>
              <a:t>menyelesaikan</a:t>
            </a:r>
            <a:r>
              <a:rPr lang="en-US" dirty="0"/>
              <a:t> </a:t>
            </a:r>
            <a:r>
              <a:rPr lang="en-US" dirty="0" err="1"/>
              <a:t>persolan</a:t>
            </a:r>
            <a:r>
              <a:rPr lang="en-US" dirty="0"/>
              <a:t>.</a:t>
            </a:r>
          </a:p>
          <a:p>
            <a:pPr marL="0" indent="0">
              <a:buNone/>
            </a:pPr>
            <a:r>
              <a:rPr lang="en-US" b="1" dirty="0"/>
              <a:t>Example</a:t>
            </a:r>
          </a:p>
          <a:p>
            <a:pPr marL="0" indent="0">
              <a:buNone/>
            </a:pPr>
            <a:r>
              <a:rPr lang="en-US" dirty="0" err="1">
                <a:latin typeface="Courier New" panose="02070309020205020404" pitchFamily="49" charset="0"/>
                <a:cs typeface="Courier New" panose="02070309020205020404" pitchFamily="49" charset="0"/>
              </a:rPr>
              <a:t>angka</a:t>
            </a:r>
            <a:r>
              <a:rPr lang="en-US" dirty="0">
                <a:latin typeface="Courier New" panose="02070309020205020404" pitchFamily="49" charset="0"/>
                <a:cs typeface="Courier New" panose="02070309020205020404" pitchFamily="49" charset="0"/>
              </a:rPr>
              <a:t> = [10, 20, 30, 40]</a:t>
            </a:r>
          </a:p>
          <a:p>
            <a:pPr marL="0" indent="0">
              <a:buNone/>
            </a:pPr>
            <a:r>
              <a:rPr lang="en-US" dirty="0">
                <a:latin typeface="Courier New" panose="02070309020205020404" pitchFamily="49" charset="0"/>
                <a:cs typeface="Courier New" panose="02070309020205020404" pitchFamily="49" charset="0"/>
              </a:rPr>
              <a:t>total = 0</a:t>
            </a:r>
          </a:p>
          <a:p>
            <a:pPr marL="0" indent="0">
              <a:buNone/>
            </a:pPr>
            <a:r>
              <a:rPr lang="en-US" dirty="0">
                <a:latin typeface="Courier New" panose="02070309020205020404" pitchFamily="49" charset="0"/>
                <a:cs typeface="Courier New" panose="02070309020205020404" pitchFamily="49" charset="0"/>
              </a:rPr>
              <a:t>for </a:t>
            </a:r>
            <a:r>
              <a:rPr lang="en-US" dirty="0" err="1">
                <a:latin typeface="Courier New" panose="02070309020205020404" pitchFamily="49" charset="0"/>
                <a:cs typeface="Courier New" panose="02070309020205020404" pitchFamily="49" charset="0"/>
              </a:rPr>
              <a:t>angka</a:t>
            </a:r>
            <a:r>
              <a:rPr lang="en-US" dirty="0">
                <a:latin typeface="Courier New" panose="02070309020205020404" pitchFamily="49" charset="0"/>
                <a:cs typeface="Courier New" panose="02070309020205020404" pitchFamily="49" charset="0"/>
              </a:rPr>
              <a:t> in </a:t>
            </a:r>
            <a:r>
              <a:rPr lang="en-US" dirty="0" err="1">
                <a:latin typeface="Courier New" panose="02070309020205020404" pitchFamily="49" charset="0"/>
                <a:cs typeface="Courier New" panose="02070309020205020404" pitchFamily="49" charset="0"/>
              </a:rPr>
              <a:t>angka</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total += </a:t>
            </a:r>
            <a:r>
              <a:rPr lang="en-US" dirty="0" err="1">
                <a:latin typeface="Courier New" panose="02070309020205020404" pitchFamily="49" charset="0"/>
                <a:cs typeface="Courier New" panose="02070309020205020404" pitchFamily="49" charset="0"/>
              </a:rPr>
              <a:t>angka</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print(total)</a:t>
            </a:r>
          </a:p>
        </p:txBody>
      </p:sp>
      <p:sp>
        <p:nvSpPr>
          <p:cNvPr id="7" name="Content Placeholder 3">
            <a:extLst>
              <a:ext uri="{FF2B5EF4-FFF2-40B4-BE49-F238E27FC236}">
                <a16:creationId xmlns:a16="http://schemas.microsoft.com/office/drawing/2014/main" id="{02DF207C-95D7-4C6C-97F9-11C16365F19E}"/>
              </a:ext>
            </a:extLst>
          </p:cNvPr>
          <p:cNvSpPr txBox="1">
            <a:spLocks/>
          </p:cNvSpPr>
          <p:nvPr/>
        </p:nvSpPr>
        <p:spPr>
          <a:xfrm>
            <a:off x="6265357" y="2127319"/>
            <a:ext cx="5237531" cy="374339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en-US" sz="2400" b="1" dirty="0"/>
              <a:t>Declarative</a:t>
            </a:r>
          </a:p>
          <a:p>
            <a:pPr marL="0" indent="0">
              <a:buFont typeface="Wingdings 2" charset="2"/>
              <a:buNone/>
            </a:pPr>
            <a:r>
              <a:rPr lang="en-US" dirty="0" err="1"/>
              <a:t>Pemrograman</a:t>
            </a:r>
            <a:r>
              <a:rPr lang="en-US" dirty="0"/>
              <a:t> </a:t>
            </a:r>
            <a:r>
              <a:rPr lang="en-US" dirty="0" err="1"/>
              <a:t>deklarative</a:t>
            </a:r>
            <a:r>
              <a:rPr lang="en-US" dirty="0"/>
              <a:t> </a:t>
            </a:r>
            <a:r>
              <a:rPr lang="en-US" dirty="0" err="1"/>
              <a:t>lebih</a:t>
            </a:r>
            <a:r>
              <a:rPr lang="en-US" dirty="0"/>
              <a:t> </a:t>
            </a:r>
            <a:r>
              <a:rPr lang="en-US" dirty="0" err="1"/>
              <a:t>mendeskripsikan</a:t>
            </a:r>
            <a:r>
              <a:rPr lang="en-US" dirty="0"/>
              <a:t> </a:t>
            </a:r>
            <a:r>
              <a:rPr lang="en-US" dirty="0" err="1"/>
              <a:t>apa</a:t>
            </a:r>
            <a:r>
              <a:rPr lang="en-US" dirty="0"/>
              <a:t> (</a:t>
            </a:r>
            <a:r>
              <a:rPr lang="en-US" b="1" dirty="0"/>
              <a:t>WHAT)</a:t>
            </a:r>
            <a:r>
              <a:rPr lang="en-US" dirty="0"/>
              <a:t> yang </a:t>
            </a:r>
            <a:r>
              <a:rPr lang="en-US" dirty="0" err="1"/>
              <a:t>dikerjakan</a:t>
            </a:r>
            <a:r>
              <a:rPr lang="en-US" dirty="0"/>
              <a:t> oleh program </a:t>
            </a:r>
            <a:r>
              <a:rPr lang="en-US" dirty="0" err="1"/>
              <a:t>untuk</a:t>
            </a:r>
            <a:r>
              <a:rPr lang="en-US" dirty="0"/>
              <a:t> </a:t>
            </a:r>
            <a:r>
              <a:rPr lang="en-US" dirty="0" err="1"/>
              <a:t>menyelesaikannya</a:t>
            </a:r>
            <a:r>
              <a:rPr lang="en-US" dirty="0"/>
              <a:t>.</a:t>
            </a:r>
          </a:p>
          <a:p>
            <a:pPr marL="0" indent="0">
              <a:buFont typeface="Wingdings 2" charset="2"/>
              <a:buNone/>
            </a:pPr>
            <a:r>
              <a:rPr lang="en-US" b="1" dirty="0"/>
              <a:t>Example</a:t>
            </a:r>
          </a:p>
          <a:p>
            <a:pPr marL="0" indent="0">
              <a:buFont typeface="Wingdings 2" charset="2"/>
              <a:buNone/>
            </a:pPr>
            <a:r>
              <a:rPr lang="nn-NO" dirty="0">
                <a:latin typeface="Courier New" panose="02070309020205020404" pitchFamily="49" charset="0"/>
                <a:cs typeface="Courier New" panose="02070309020205020404" pitchFamily="49" charset="0"/>
              </a:rPr>
              <a:t>angka = [10, 20, 30, 40]</a:t>
            </a:r>
          </a:p>
          <a:p>
            <a:pPr marL="0" indent="0">
              <a:buFont typeface="Wingdings 2" charset="2"/>
              <a:buNone/>
            </a:pPr>
            <a:r>
              <a:rPr lang="nn-NO" dirty="0">
                <a:latin typeface="Courier New" panose="02070309020205020404" pitchFamily="49" charset="0"/>
                <a:cs typeface="Courier New" panose="02070309020205020404" pitchFamily="49" charset="0"/>
              </a:rPr>
              <a:t>print(sum(angka))</a:t>
            </a:r>
            <a:endParaRPr lang="en-US" dirty="0">
              <a:latin typeface="Courier New" panose="02070309020205020404" pitchFamily="49" charset="0"/>
              <a:cs typeface="Courier New" panose="02070309020205020404" pitchFamily="49" charset="0"/>
            </a:endParaRPr>
          </a:p>
          <a:p>
            <a:pPr marL="0" indent="0">
              <a:buFont typeface="Wingdings 2" charset="2"/>
              <a:buNone/>
            </a:pPr>
            <a:endParaRPr lang="en-US" dirty="0"/>
          </a:p>
        </p:txBody>
      </p:sp>
      <p:sp>
        <p:nvSpPr>
          <p:cNvPr id="8" name="Content Placeholder 3">
            <a:extLst>
              <a:ext uri="{FF2B5EF4-FFF2-40B4-BE49-F238E27FC236}">
                <a16:creationId xmlns:a16="http://schemas.microsoft.com/office/drawing/2014/main" id="{CCDFF5F8-586E-4C12-95C4-91D83BB7F41D}"/>
              </a:ext>
            </a:extLst>
          </p:cNvPr>
          <p:cNvSpPr txBox="1">
            <a:spLocks/>
          </p:cNvSpPr>
          <p:nvPr/>
        </p:nvSpPr>
        <p:spPr>
          <a:xfrm>
            <a:off x="4575705" y="5451749"/>
            <a:ext cx="7616295" cy="1261166"/>
          </a:xfrm>
          <a:prstGeom prst="rect">
            <a:avLst/>
          </a:prstGeom>
          <a:solidFill>
            <a:srgbClr val="0070C0"/>
          </a:solidFill>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en-US" dirty="0"/>
              <a:t>Model Imperative </a:t>
            </a:r>
            <a:r>
              <a:rPr lang="en-US" dirty="0" err="1"/>
              <a:t>dilakukan</a:t>
            </a:r>
            <a:r>
              <a:rPr lang="en-US" dirty="0"/>
              <a:t> step by step </a:t>
            </a:r>
            <a:r>
              <a:rPr lang="en-US" dirty="0" err="1"/>
              <a:t>sedangkan</a:t>
            </a:r>
            <a:r>
              <a:rPr lang="en-US" dirty="0"/>
              <a:t> pada model Declarative, </a:t>
            </a:r>
            <a:r>
              <a:rPr lang="en-US" dirty="0" err="1"/>
              <a:t>penulisan</a:t>
            </a:r>
            <a:r>
              <a:rPr lang="en-US" dirty="0"/>
              <a:t> </a:t>
            </a:r>
            <a:r>
              <a:rPr lang="en-US" dirty="0" err="1"/>
              <a:t>menggunakan</a:t>
            </a:r>
            <a:r>
              <a:rPr lang="en-US" dirty="0"/>
              <a:t> </a:t>
            </a:r>
            <a:r>
              <a:rPr lang="en-US" dirty="0" err="1"/>
              <a:t>fungsi</a:t>
            </a:r>
            <a:r>
              <a:rPr lang="en-US" dirty="0"/>
              <a:t> </a:t>
            </a:r>
            <a:r>
              <a:rPr lang="en-US" b="1" dirty="0"/>
              <a:t>sum</a:t>
            </a:r>
            <a:r>
              <a:rPr lang="en-US" dirty="0"/>
              <a:t> </a:t>
            </a:r>
            <a:r>
              <a:rPr lang="en-US" dirty="0" err="1"/>
              <a:t>untuk</a:t>
            </a:r>
            <a:r>
              <a:rPr lang="en-US" dirty="0"/>
              <a:t> </a:t>
            </a:r>
            <a:r>
              <a:rPr lang="en-US" dirty="0" err="1"/>
              <a:t>menjumlahkan</a:t>
            </a:r>
            <a:r>
              <a:rPr lang="en-US" dirty="0"/>
              <a:t> </a:t>
            </a:r>
            <a:r>
              <a:rPr lang="en-US" dirty="0" err="1"/>
              <a:t>semuanya</a:t>
            </a:r>
            <a:r>
              <a:rPr lang="en-US" dirty="0"/>
              <a:t> </a:t>
            </a:r>
            <a:r>
              <a:rPr lang="en-US" dirty="0" err="1"/>
              <a:t>dalam</a:t>
            </a:r>
            <a:r>
              <a:rPr lang="en-US" dirty="0"/>
              <a:t> </a:t>
            </a:r>
            <a:r>
              <a:rPr lang="en-US" dirty="0" err="1"/>
              <a:t>satu</a:t>
            </a:r>
            <a:r>
              <a:rPr lang="en-US" dirty="0"/>
              <a:t> baris program </a:t>
            </a:r>
            <a:r>
              <a:rPr lang="en-US" b="1" dirty="0" err="1"/>
              <a:t>tanpa</a:t>
            </a:r>
            <a:r>
              <a:rPr lang="en-US" b="1" dirty="0"/>
              <a:t> </a:t>
            </a:r>
            <a:r>
              <a:rPr lang="en-US" b="1" dirty="0" err="1"/>
              <a:t>mengetahui</a:t>
            </a:r>
            <a:r>
              <a:rPr lang="en-US" b="1" dirty="0"/>
              <a:t> </a:t>
            </a:r>
            <a:r>
              <a:rPr lang="en-US" b="1" dirty="0" err="1"/>
              <a:t>alur</a:t>
            </a:r>
            <a:r>
              <a:rPr lang="en-US" b="1" dirty="0"/>
              <a:t> proses</a:t>
            </a:r>
            <a:r>
              <a:rPr lang="en-US" dirty="0"/>
              <a:t> yang </a:t>
            </a:r>
            <a:r>
              <a:rPr lang="en-US" dirty="0" err="1"/>
              <a:t>terjadi</a:t>
            </a:r>
            <a:r>
              <a:rPr lang="en-US" dirty="0"/>
              <a:t> di </a:t>
            </a:r>
            <a:r>
              <a:rPr lang="en-US" dirty="0" err="1"/>
              <a:t>dalamnya</a:t>
            </a:r>
            <a:endParaRPr lang="en-US" dirty="0"/>
          </a:p>
        </p:txBody>
      </p:sp>
    </p:spTree>
    <p:extLst>
      <p:ext uri="{BB962C8B-B14F-4D97-AF65-F5344CB8AC3E}">
        <p14:creationId xmlns:p14="http://schemas.microsoft.com/office/powerpoint/2010/main" val="1666522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Paradigma</a:t>
            </a:r>
            <a:r>
              <a:rPr lang="en-US" dirty="0"/>
              <a:t> Functional</a:t>
            </a:r>
            <a:endParaRPr lang="id-ID" dirty="0"/>
          </a:p>
        </p:txBody>
      </p:sp>
      <p:sp>
        <p:nvSpPr>
          <p:cNvPr id="3" name="Content Placeholder 2"/>
          <p:cNvSpPr>
            <a:spLocks noGrp="1"/>
          </p:cNvSpPr>
          <p:nvPr>
            <p:ph idx="1"/>
          </p:nvPr>
        </p:nvSpPr>
        <p:spPr>
          <a:xfrm>
            <a:off x="810001" y="2219738"/>
            <a:ext cx="10571998" cy="4191074"/>
          </a:xfrm>
        </p:spPr>
        <p:txBody>
          <a:bodyPr>
            <a:noAutofit/>
          </a:bodyPr>
          <a:lstStyle/>
          <a:p>
            <a:pPr marL="0" indent="0">
              <a:buNone/>
            </a:pPr>
            <a:r>
              <a:rPr lang="en-US" sz="2800" dirty="0" err="1"/>
              <a:t>Paradigma</a:t>
            </a:r>
            <a:r>
              <a:rPr lang="en-US" sz="2800" dirty="0"/>
              <a:t> </a:t>
            </a:r>
            <a:r>
              <a:rPr lang="en-US" sz="2800" dirty="0" err="1"/>
              <a:t>ini</a:t>
            </a:r>
            <a:r>
              <a:rPr lang="en-US" sz="2800" dirty="0"/>
              <a:t> </a:t>
            </a:r>
            <a:r>
              <a:rPr lang="en-US" sz="2800" dirty="0" err="1"/>
              <a:t>memiliki</a:t>
            </a:r>
            <a:r>
              <a:rPr lang="en-US" sz="2800" dirty="0"/>
              <a:t> </a:t>
            </a:r>
            <a:r>
              <a:rPr lang="en-US" sz="2800" dirty="0" err="1"/>
              <a:t>cara</a:t>
            </a:r>
            <a:r>
              <a:rPr lang="en-US" sz="2800" dirty="0"/>
              <a:t> </a:t>
            </a:r>
            <a:r>
              <a:rPr lang="en-US" sz="2800" dirty="0" err="1"/>
              <a:t>pandang</a:t>
            </a:r>
            <a:r>
              <a:rPr lang="en-US" sz="2800" dirty="0"/>
              <a:t> </a:t>
            </a:r>
            <a:r>
              <a:rPr lang="en-US" sz="2800" dirty="0" err="1"/>
              <a:t>dalam</a:t>
            </a:r>
            <a:r>
              <a:rPr lang="en-US" sz="2800" dirty="0"/>
              <a:t> </a:t>
            </a:r>
            <a:r>
              <a:rPr lang="en-US" sz="2800" dirty="0" err="1"/>
              <a:t>menyelesaikan</a:t>
            </a:r>
            <a:r>
              <a:rPr lang="en-US" sz="2800" dirty="0"/>
              <a:t> </a:t>
            </a:r>
            <a:r>
              <a:rPr lang="en-US" sz="2800" dirty="0" err="1"/>
              <a:t>suatu</a:t>
            </a:r>
            <a:r>
              <a:rPr lang="en-US" sz="2800" dirty="0"/>
              <a:t> </a:t>
            </a:r>
            <a:r>
              <a:rPr lang="en-US" sz="2800" dirty="0" err="1"/>
              <a:t>masalah</a:t>
            </a:r>
            <a:r>
              <a:rPr lang="en-US" sz="2800" dirty="0"/>
              <a:t> </a:t>
            </a:r>
            <a:r>
              <a:rPr lang="en-US" sz="2800" dirty="0" err="1"/>
              <a:t>pemrograman</a:t>
            </a:r>
            <a:r>
              <a:rPr lang="en-US" sz="2800" dirty="0"/>
              <a:t> </a:t>
            </a:r>
            <a:r>
              <a:rPr lang="en-US" sz="2800" dirty="0" err="1"/>
              <a:t>sebagai</a:t>
            </a:r>
            <a:r>
              <a:rPr lang="en-US" sz="2800" dirty="0"/>
              <a:t> </a:t>
            </a:r>
            <a:r>
              <a:rPr lang="en-US" sz="2800" dirty="0" err="1"/>
              <a:t>suatu</a:t>
            </a:r>
            <a:r>
              <a:rPr lang="en-US" sz="2800" dirty="0"/>
              <a:t> </a:t>
            </a:r>
            <a:r>
              <a:rPr lang="en-US" sz="2800" dirty="0" err="1"/>
              <a:t>komposisi</a:t>
            </a:r>
            <a:r>
              <a:rPr lang="en-US" sz="2800" dirty="0"/>
              <a:t> </a:t>
            </a:r>
            <a:r>
              <a:rPr lang="en-US" sz="2800" dirty="0" err="1"/>
              <a:t>fungsi</a:t>
            </a:r>
            <a:r>
              <a:rPr lang="en-US" sz="2800" dirty="0"/>
              <a:t> yang </a:t>
            </a:r>
            <a:r>
              <a:rPr lang="en-US" sz="2800" dirty="0" err="1"/>
              <a:t>memetakan</a:t>
            </a:r>
            <a:r>
              <a:rPr lang="en-US" sz="2800" dirty="0"/>
              <a:t> </a:t>
            </a:r>
            <a:r>
              <a:rPr lang="en-US" sz="2800" dirty="0" err="1"/>
              <a:t>masalah</a:t>
            </a:r>
            <a:r>
              <a:rPr lang="en-US" sz="2800" dirty="0"/>
              <a:t> </a:t>
            </a:r>
            <a:r>
              <a:rPr lang="en-US" sz="2800" dirty="0" err="1"/>
              <a:t>ke</a:t>
            </a:r>
            <a:r>
              <a:rPr lang="en-US" sz="2800" dirty="0"/>
              <a:t> </a:t>
            </a:r>
            <a:r>
              <a:rPr lang="en-US" sz="2800" dirty="0" err="1"/>
              <a:t>solusi</a:t>
            </a:r>
            <a:r>
              <a:rPr lang="en-US" sz="2800" dirty="0"/>
              <a:t> yang </a:t>
            </a:r>
            <a:r>
              <a:rPr lang="en-US" sz="2800" dirty="0" err="1"/>
              <a:t>diiinginkan</a:t>
            </a:r>
            <a:r>
              <a:rPr lang="en-US" sz="2800" dirty="0"/>
              <a:t>. Dasar </a:t>
            </a:r>
            <a:r>
              <a:rPr lang="en-US" sz="2800" dirty="0" err="1"/>
              <a:t>pemecahan</a:t>
            </a:r>
            <a:r>
              <a:rPr lang="en-US" sz="2800" dirty="0"/>
              <a:t> </a:t>
            </a:r>
            <a:r>
              <a:rPr lang="en-US" sz="2800" dirty="0" err="1"/>
              <a:t>masalah</a:t>
            </a:r>
            <a:r>
              <a:rPr lang="en-US" sz="2800" dirty="0"/>
              <a:t> </a:t>
            </a:r>
            <a:r>
              <a:rPr lang="en-US" sz="2800" dirty="0" err="1"/>
              <a:t>adalah</a:t>
            </a:r>
            <a:r>
              <a:rPr lang="en-US" sz="2800" dirty="0"/>
              <a:t> </a:t>
            </a:r>
            <a:r>
              <a:rPr lang="en-US" sz="2800" dirty="0" err="1"/>
              <a:t>transformasional</a:t>
            </a:r>
            <a:r>
              <a:rPr lang="en-US" sz="2800" dirty="0"/>
              <a:t>, </a:t>
            </a:r>
            <a:r>
              <a:rPr lang="en-US" sz="2800" dirty="0" err="1"/>
              <a:t>semua</a:t>
            </a:r>
            <a:r>
              <a:rPr lang="en-US" sz="2800" dirty="0"/>
              <a:t> </a:t>
            </a:r>
            <a:r>
              <a:rPr lang="en-US" sz="2800" dirty="0" err="1"/>
              <a:t>kelakuan</a:t>
            </a:r>
            <a:r>
              <a:rPr lang="en-US" sz="2800" dirty="0"/>
              <a:t> program </a:t>
            </a:r>
            <a:r>
              <a:rPr lang="en-US" sz="2800" dirty="0" err="1"/>
              <a:t>adalah</a:t>
            </a:r>
            <a:r>
              <a:rPr lang="en-US" sz="2800" dirty="0"/>
              <a:t> </a:t>
            </a:r>
            <a:r>
              <a:rPr lang="en-US" sz="2800" dirty="0" err="1"/>
              <a:t>suatu</a:t>
            </a:r>
            <a:r>
              <a:rPr lang="en-US" sz="2800" dirty="0"/>
              <a:t> </a:t>
            </a:r>
            <a:r>
              <a:rPr lang="en-US" sz="2800" dirty="0" err="1"/>
              <a:t>rantai</a:t>
            </a:r>
            <a:r>
              <a:rPr lang="en-US" sz="2800" dirty="0"/>
              <a:t> </a:t>
            </a:r>
            <a:r>
              <a:rPr lang="en-US" sz="2800" dirty="0" err="1"/>
              <a:t>transformasi</a:t>
            </a:r>
            <a:r>
              <a:rPr lang="en-US" sz="2800" dirty="0"/>
              <a:t> </a:t>
            </a:r>
            <a:r>
              <a:rPr lang="en-US" sz="2800" dirty="0" err="1"/>
              <a:t>dari</a:t>
            </a:r>
            <a:r>
              <a:rPr lang="en-US" sz="2800" dirty="0"/>
              <a:t> </a:t>
            </a:r>
            <a:r>
              <a:rPr lang="en-US" sz="2800" dirty="0" err="1"/>
              <a:t>sebuah</a:t>
            </a:r>
            <a:r>
              <a:rPr lang="en-US" sz="2800" dirty="0"/>
              <a:t> </a:t>
            </a:r>
            <a:r>
              <a:rPr lang="en-US" sz="2800" dirty="0" err="1"/>
              <a:t>keadaan</a:t>
            </a:r>
            <a:r>
              <a:rPr lang="en-US" sz="2800" dirty="0"/>
              <a:t> </a:t>
            </a:r>
            <a:r>
              <a:rPr lang="en-US" sz="2800" dirty="0" err="1"/>
              <a:t>awal</a:t>
            </a:r>
            <a:r>
              <a:rPr lang="en-US" sz="2800" dirty="0"/>
              <a:t> </a:t>
            </a:r>
            <a:r>
              <a:rPr lang="en-US" sz="2800" dirty="0" err="1"/>
              <a:t>menuju</a:t>
            </a:r>
            <a:r>
              <a:rPr lang="en-US" sz="2800" dirty="0"/>
              <a:t> </a:t>
            </a:r>
            <a:r>
              <a:rPr lang="en-US" sz="2800" dirty="0" err="1"/>
              <a:t>ke</a:t>
            </a:r>
            <a:r>
              <a:rPr lang="en-US" sz="2800" dirty="0"/>
              <a:t> </a:t>
            </a:r>
            <a:r>
              <a:rPr lang="en-US" sz="2800" dirty="0" err="1"/>
              <a:t>suatu</a:t>
            </a:r>
            <a:r>
              <a:rPr lang="en-US" sz="2800" dirty="0"/>
              <a:t> </a:t>
            </a:r>
            <a:r>
              <a:rPr lang="en-US" sz="2800" dirty="0" err="1"/>
              <a:t>rantai</a:t>
            </a:r>
            <a:r>
              <a:rPr lang="en-US" sz="2800" dirty="0"/>
              <a:t> </a:t>
            </a:r>
            <a:r>
              <a:rPr lang="en-US" sz="2800" dirty="0" err="1"/>
              <a:t>keadaan</a:t>
            </a:r>
            <a:r>
              <a:rPr lang="en-US" sz="2800" dirty="0"/>
              <a:t> </a:t>
            </a:r>
            <a:r>
              <a:rPr lang="en-US" sz="2800" dirty="0" err="1"/>
              <a:t>akhir</a:t>
            </a:r>
            <a:r>
              <a:rPr lang="en-US" sz="2800" dirty="0"/>
              <a:t>, yang </a:t>
            </a:r>
            <a:r>
              <a:rPr lang="en-US" sz="2800" dirty="0" err="1"/>
              <a:t>mungkin</a:t>
            </a:r>
            <a:r>
              <a:rPr lang="en-US" sz="2800" dirty="0"/>
              <a:t> </a:t>
            </a:r>
            <a:r>
              <a:rPr lang="en-US" sz="2800" dirty="0" err="1"/>
              <a:t>melalui</a:t>
            </a:r>
            <a:r>
              <a:rPr lang="en-US" sz="2800" dirty="0"/>
              <a:t> </a:t>
            </a:r>
            <a:r>
              <a:rPr lang="en-US" sz="2800" dirty="0" err="1"/>
              <a:t>keadaan</a:t>
            </a:r>
            <a:r>
              <a:rPr lang="en-US" sz="2800" dirty="0"/>
              <a:t> </a:t>
            </a:r>
            <a:r>
              <a:rPr lang="en-US" sz="2800" dirty="0" err="1"/>
              <a:t>antara</a:t>
            </a:r>
            <a:r>
              <a:rPr lang="en-US" sz="2800" dirty="0"/>
              <a:t>, </a:t>
            </a:r>
            <a:r>
              <a:rPr lang="en-US" sz="2800" dirty="0" err="1"/>
              <a:t>melalui</a:t>
            </a:r>
            <a:r>
              <a:rPr lang="en-US" sz="2800" dirty="0"/>
              <a:t> </a:t>
            </a:r>
            <a:r>
              <a:rPr lang="en-US" sz="2800" dirty="0" err="1"/>
              <a:t>aplikasi</a:t>
            </a:r>
            <a:r>
              <a:rPr lang="en-US" sz="2800" dirty="0"/>
              <a:t> </a:t>
            </a:r>
            <a:r>
              <a:rPr lang="en-US" sz="2800" dirty="0" err="1"/>
              <a:t>fungsi</a:t>
            </a:r>
            <a:r>
              <a:rPr lang="en-US" sz="2800" dirty="0"/>
              <a:t>.</a:t>
            </a:r>
          </a:p>
          <a:p>
            <a:pPr marL="0" indent="0">
              <a:buNone/>
            </a:pPr>
            <a:r>
              <a:rPr lang="en-US" sz="2800" b="1" dirty="0"/>
              <a:t>Bahasa </a:t>
            </a:r>
            <a:r>
              <a:rPr lang="en-US" sz="2800" b="1" dirty="0" err="1"/>
              <a:t>pemrograman</a:t>
            </a:r>
            <a:r>
              <a:rPr lang="en-US" sz="2800" dirty="0"/>
              <a:t>: </a:t>
            </a:r>
            <a:r>
              <a:rPr lang="en-US" sz="2800" i="1" dirty="0"/>
              <a:t>Lisp, Haskell, Miranda, Mercury, … etc</a:t>
            </a:r>
            <a:r>
              <a:rPr lang="en-US" sz="2800" dirty="0"/>
              <a:t>. </a:t>
            </a:r>
            <a:r>
              <a:rPr lang="en-US" sz="2800" b="1" dirty="0"/>
              <a:t>Python</a:t>
            </a:r>
            <a:r>
              <a:rPr lang="en-US" sz="2800" dirty="0"/>
              <a:t> </a:t>
            </a:r>
            <a:r>
              <a:rPr lang="en-US" sz="2800" dirty="0" err="1"/>
              <a:t>fungsional</a:t>
            </a:r>
            <a:r>
              <a:rPr lang="en-US" sz="2800" dirty="0"/>
              <a:t> </a:t>
            </a:r>
            <a:r>
              <a:rPr lang="en-US" sz="2800" dirty="0" err="1"/>
              <a:t>tidak</a:t>
            </a:r>
            <a:r>
              <a:rPr lang="en-US" sz="2800" dirty="0"/>
              <a:t> </a:t>
            </a:r>
            <a:r>
              <a:rPr lang="en-US" sz="2800" dirty="0" err="1"/>
              <a:t>murni</a:t>
            </a:r>
            <a:r>
              <a:rPr lang="en-US" sz="2800" dirty="0"/>
              <a:t>, </a:t>
            </a:r>
            <a:r>
              <a:rPr lang="en-US" sz="2800" dirty="0" err="1"/>
              <a:t>karena</a:t>
            </a:r>
            <a:r>
              <a:rPr lang="en-US" sz="2800" dirty="0"/>
              <a:t> juga </a:t>
            </a:r>
            <a:r>
              <a:rPr lang="en-US" sz="2800" dirty="0" err="1"/>
              <a:t>dapat</a:t>
            </a:r>
            <a:r>
              <a:rPr lang="en-US" sz="2800" dirty="0"/>
              <a:t> </a:t>
            </a:r>
            <a:r>
              <a:rPr lang="en-US" sz="2800" b="1" dirty="0"/>
              <a:t>OOP</a:t>
            </a:r>
            <a:r>
              <a:rPr lang="en-US" sz="2800" dirty="0"/>
              <a:t>.</a:t>
            </a:r>
          </a:p>
        </p:txBody>
      </p:sp>
    </p:spTree>
    <p:extLst>
      <p:ext uri="{BB962C8B-B14F-4D97-AF65-F5344CB8AC3E}">
        <p14:creationId xmlns:p14="http://schemas.microsoft.com/office/powerpoint/2010/main" val="3208953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Paradigma</a:t>
            </a:r>
            <a:r>
              <a:rPr lang="en-US" dirty="0"/>
              <a:t> Procedural (Iterative)</a:t>
            </a:r>
            <a:endParaRPr lang="id-ID" dirty="0"/>
          </a:p>
        </p:txBody>
      </p:sp>
      <p:sp>
        <p:nvSpPr>
          <p:cNvPr id="3" name="Content Placeholder 2"/>
          <p:cNvSpPr>
            <a:spLocks noGrp="1"/>
          </p:cNvSpPr>
          <p:nvPr>
            <p:ph idx="1"/>
          </p:nvPr>
        </p:nvSpPr>
        <p:spPr>
          <a:xfrm>
            <a:off x="810001" y="2219738"/>
            <a:ext cx="10571998" cy="4191074"/>
          </a:xfrm>
        </p:spPr>
        <p:txBody>
          <a:bodyPr>
            <a:noAutofit/>
          </a:bodyPr>
          <a:lstStyle/>
          <a:p>
            <a:pPr marL="0" indent="0">
              <a:buNone/>
            </a:pPr>
            <a:r>
              <a:rPr lang="en-US" sz="2800" dirty="0" err="1"/>
              <a:t>Paradigma</a:t>
            </a:r>
            <a:r>
              <a:rPr lang="en-US" sz="2800" dirty="0"/>
              <a:t> </a:t>
            </a:r>
            <a:r>
              <a:rPr lang="en-US" sz="2800" dirty="0" err="1"/>
              <a:t>ini</a:t>
            </a:r>
            <a:r>
              <a:rPr lang="en-US" sz="2800" dirty="0"/>
              <a:t>, </a:t>
            </a:r>
            <a:r>
              <a:rPr lang="en-US" sz="2800" dirty="0" err="1"/>
              <a:t>untuk</a:t>
            </a:r>
            <a:r>
              <a:rPr lang="en-US" sz="2800" dirty="0"/>
              <a:t> </a:t>
            </a:r>
            <a:r>
              <a:rPr lang="en-US" sz="2800" dirty="0" err="1"/>
              <a:t>menyelesaikan</a:t>
            </a:r>
            <a:r>
              <a:rPr lang="en-US" sz="2800" dirty="0"/>
              <a:t> </a:t>
            </a:r>
            <a:r>
              <a:rPr lang="en-US" sz="2800" dirty="0" err="1"/>
              <a:t>suatu</a:t>
            </a:r>
            <a:r>
              <a:rPr lang="en-US" sz="2800" dirty="0"/>
              <a:t> </a:t>
            </a:r>
            <a:r>
              <a:rPr lang="en-US" sz="2800" dirty="0" err="1"/>
              <a:t>masalah</a:t>
            </a:r>
            <a:r>
              <a:rPr lang="en-US" sz="2800" dirty="0"/>
              <a:t> </a:t>
            </a:r>
            <a:r>
              <a:rPr lang="en-US" sz="2800" dirty="0" err="1"/>
              <a:t>pemrograman</a:t>
            </a:r>
            <a:r>
              <a:rPr lang="en-US" sz="2800" dirty="0"/>
              <a:t> </a:t>
            </a:r>
            <a:r>
              <a:rPr lang="en-US" sz="2800" dirty="0" err="1"/>
              <a:t>harus</a:t>
            </a:r>
            <a:r>
              <a:rPr lang="en-US" sz="2800" dirty="0"/>
              <a:t> </a:t>
            </a:r>
            <a:r>
              <a:rPr lang="en-US" sz="2800" dirty="0" err="1"/>
              <a:t>menggunakan</a:t>
            </a:r>
            <a:r>
              <a:rPr lang="en-US" sz="2800" dirty="0"/>
              <a:t> </a:t>
            </a:r>
            <a:r>
              <a:rPr lang="en-US" sz="2800" dirty="0" err="1"/>
              <a:t>sekumpulan</a:t>
            </a:r>
            <a:r>
              <a:rPr lang="en-US" sz="2800" dirty="0"/>
              <a:t> </a:t>
            </a:r>
            <a:r>
              <a:rPr lang="en-US" sz="2800" dirty="0" err="1"/>
              <a:t>urutan</a:t>
            </a:r>
            <a:r>
              <a:rPr lang="en-US" sz="2800" dirty="0"/>
              <a:t> </a:t>
            </a:r>
            <a:r>
              <a:rPr lang="en-US" sz="2800" dirty="0" err="1"/>
              <a:t>perintah</a:t>
            </a:r>
            <a:r>
              <a:rPr lang="en-US" sz="2800" dirty="0"/>
              <a:t>. Jika </a:t>
            </a:r>
            <a:r>
              <a:rPr lang="en-US" sz="2800" dirty="0" err="1"/>
              <a:t>perintah</a:t>
            </a:r>
            <a:r>
              <a:rPr lang="en-US" sz="2800" dirty="0"/>
              <a:t> </a:t>
            </a:r>
            <a:r>
              <a:rPr lang="en-US" sz="2800" dirty="0" err="1"/>
              <a:t>tidak</a:t>
            </a:r>
            <a:r>
              <a:rPr lang="en-US" sz="2800" dirty="0"/>
              <a:t> </a:t>
            </a:r>
            <a:r>
              <a:rPr lang="en-US" sz="2800" dirty="0" err="1"/>
              <a:t>dilakukan</a:t>
            </a:r>
            <a:r>
              <a:rPr lang="en-US" sz="2800" dirty="0"/>
              <a:t> </a:t>
            </a:r>
            <a:r>
              <a:rPr lang="en-US" sz="2800" dirty="0" err="1"/>
              <a:t>secara</a:t>
            </a:r>
            <a:r>
              <a:rPr lang="en-US" sz="2800" dirty="0"/>
              <a:t> </a:t>
            </a:r>
            <a:r>
              <a:rPr lang="en-US" sz="2800" dirty="0" err="1"/>
              <a:t>berurutan</a:t>
            </a:r>
            <a:r>
              <a:rPr lang="en-US" sz="2800" dirty="0"/>
              <a:t>, </a:t>
            </a:r>
            <a:r>
              <a:rPr lang="en-US" sz="2800" dirty="0" err="1"/>
              <a:t>maka</a:t>
            </a:r>
            <a:r>
              <a:rPr lang="en-US" sz="2800" dirty="0"/>
              <a:t> </a:t>
            </a:r>
            <a:r>
              <a:rPr lang="en-US" sz="2800" dirty="0" err="1"/>
              <a:t>kemungkinan</a:t>
            </a:r>
            <a:r>
              <a:rPr lang="en-US" sz="2800" dirty="0"/>
              <a:t> </a:t>
            </a:r>
            <a:r>
              <a:rPr lang="en-US" sz="2800" dirty="0" err="1"/>
              <a:t>masalah</a:t>
            </a:r>
            <a:r>
              <a:rPr lang="en-US" sz="2800" dirty="0"/>
              <a:t> yang </a:t>
            </a:r>
            <a:r>
              <a:rPr lang="en-US" sz="2800" dirty="0" err="1"/>
              <a:t>ada</a:t>
            </a:r>
            <a:r>
              <a:rPr lang="en-US" sz="2800" dirty="0"/>
              <a:t> </a:t>
            </a:r>
            <a:r>
              <a:rPr lang="en-US" sz="2800" dirty="0" err="1"/>
              <a:t>tidak</a:t>
            </a:r>
            <a:r>
              <a:rPr lang="en-US" sz="2800" dirty="0"/>
              <a:t> </a:t>
            </a:r>
            <a:r>
              <a:rPr lang="en-US" sz="2800" dirty="0" err="1"/>
              <a:t>dapat</a:t>
            </a:r>
            <a:r>
              <a:rPr lang="en-US" sz="2800" dirty="0"/>
              <a:t> </a:t>
            </a:r>
            <a:r>
              <a:rPr lang="en-US" sz="2800" dirty="0" err="1"/>
              <a:t>diselesaikan</a:t>
            </a:r>
            <a:r>
              <a:rPr lang="en-US" sz="2800" dirty="0"/>
              <a:t> </a:t>
            </a:r>
            <a:r>
              <a:rPr lang="en-US" sz="2800" dirty="0" err="1"/>
              <a:t>secara</a:t>
            </a:r>
            <a:r>
              <a:rPr lang="en-US" sz="2800" dirty="0"/>
              <a:t> </a:t>
            </a:r>
            <a:r>
              <a:rPr lang="en-US" sz="2800" dirty="0" err="1"/>
              <a:t>baik</a:t>
            </a:r>
            <a:r>
              <a:rPr lang="en-US" sz="2800" dirty="0"/>
              <a:t>.</a:t>
            </a:r>
          </a:p>
          <a:p>
            <a:pPr marL="0" indent="0">
              <a:buNone/>
            </a:pPr>
            <a:r>
              <a:rPr lang="en-US" sz="2800" b="1" dirty="0"/>
              <a:t>Bahasa </a:t>
            </a:r>
            <a:r>
              <a:rPr lang="en-US" sz="2800" b="1" dirty="0" err="1"/>
              <a:t>pemrograman</a:t>
            </a:r>
            <a:r>
              <a:rPr lang="en-US" sz="2800" dirty="0"/>
              <a:t>: </a:t>
            </a:r>
            <a:r>
              <a:rPr lang="en-US" sz="2800" i="1" dirty="0"/>
              <a:t>C, Cobol, Basic, Pascal, Fortran, </a:t>
            </a:r>
            <a:r>
              <a:rPr lang="en-US" sz="2800" b="1" i="1" dirty="0"/>
              <a:t>C++</a:t>
            </a:r>
            <a:r>
              <a:rPr lang="en-US" sz="2800" i="1" dirty="0"/>
              <a:t>, … etc</a:t>
            </a:r>
            <a:r>
              <a:rPr lang="en-US" sz="2800" dirty="0"/>
              <a:t>.</a:t>
            </a:r>
          </a:p>
        </p:txBody>
      </p:sp>
    </p:spTree>
    <p:extLst>
      <p:ext uri="{BB962C8B-B14F-4D97-AF65-F5344CB8AC3E}">
        <p14:creationId xmlns:p14="http://schemas.microsoft.com/office/powerpoint/2010/main" val="1402149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Paradigma</a:t>
            </a:r>
            <a:r>
              <a:rPr lang="en-US" dirty="0"/>
              <a:t> </a:t>
            </a:r>
            <a:r>
              <a:rPr lang="en-US" dirty="0" err="1"/>
              <a:t>Berorientasi</a:t>
            </a:r>
            <a:r>
              <a:rPr lang="en-US" dirty="0"/>
              <a:t> </a:t>
            </a:r>
            <a:r>
              <a:rPr lang="en-US" dirty="0" err="1"/>
              <a:t>Objek</a:t>
            </a:r>
            <a:endParaRPr lang="id-ID" dirty="0"/>
          </a:p>
        </p:txBody>
      </p:sp>
      <p:sp>
        <p:nvSpPr>
          <p:cNvPr id="3" name="Content Placeholder 2"/>
          <p:cNvSpPr>
            <a:spLocks noGrp="1"/>
          </p:cNvSpPr>
          <p:nvPr>
            <p:ph idx="1"/>
          </p:nvPr>
        </p:nvSpPr>
        <p:spPr>
          <a:xfrm>
            <a:off x="810001" y="2219738"/>
            <a:ext cx="10571998" cy="4191074"/>
          </a:xfrm>
        </p:spPr>
        <p:txBody>
          <a:bodyPr>
            <a:noAutofit/>
          </a:bodyPr>
          <a:lstStyle/>
          <a:p>
            <a:pPr marL="0" indent="0">
              <a:buNone/>
            </a:pPr>
            <a:r>
              <a:rPr lang="en-US" sz="2800" dirty="0" err="1"/>
              <a:t>Paradigma</a:t>
            </a:r>
            <a:r>
              <a:rPr lang="en-US" sz="2800" dirty="0"/>
              <a:t> </a:t>
            </a:r>
            <a:r>
              <a:rPr lang="en-US" sz="2800" dirty="0" err="1"/>
              <a:t>ini</a:t>
            </a:r>
            <a:r>
              <a:rPr lang="en-US" sz="2800" dirty="0"/>
              <a:t>, </a:t>
            </a:r>
            <a:r>
              <a:rPr lang="en-US" sz="2800" dirty="0" err="1"/>
              <a:t>untuk</a:t>
            </a:r>
            <a:r>
              <a:rPr lang="en-US" sz="2800" dirty="0"/>
              <a:t> </a:t>
            </a:r>
            <a:r>
              <a:rPr lang="en-US" sz="2800" dirty="0" err="1"/>
              <a:t>menyelesaikan</a:t>
            </a:r>
            <a:r>
              <a:rPr lang="en-US" sz="2800" dirty="0"/>
              <a:t> </a:t>
            </a:r>
            <a:r>
              <a:rPr lang="en-US" sz="2800" dirty="0" err="1"/>
              <a:t>suatu</a:t>
            </a:r>
            <a:r>
              <a:rPr lang="en-US" sz="2800" dirty="0"/>
              <a:t> </a:t>
            </a:r>
            <a:r>
              <a:rPr lang="en-US" sz="2800" dirty="0" err="1"/>
              <a:t>masalah</a:t>
            </a:r>
            <a:r>
              <a:rPr lang="en-US" sz="2800" dirty="0"/>
              <a:t> </a:t>
            </a:r>
            <a:r>
              <a:rPr lang="en-US" sz="2800" dirty="0" err="1"/>
              <a:t>pemrograman</a:t>
            </a:r>
            <a:r>
              <a:rPr lang="en-US" sz="2800" dirty="0"/>
              <a:t> </a:t>
            </a:r>
            <a:r>
              <a:rPr lang="en-US" sz="2800" dirty="0" err="1"/>
              <a:t>dengan</a:t>
            </a:r>
            <a:r>
              <a:rPr lang="en-US" sz="2800" dirty="0"/>
              <a:t> </a:t>
            </a:r>
            <a:r>
              <a:rPr lang="en-US" sz="2800" dirty="0" err="1"/>
              <a:t>berorientasi</a:t>
            </a:r>
            <a:r>
              <a:rPr lang="en-US" sz="2800" dirty="0"/>
              <a:t> </a:t>
            </a:r>
            <a:r>
              <a:rPr lang="en-US" sz="2800" dirty="0" err="1"/>
              <a:t>kepada</a:t>
            </a:r>
            <a:r>
              <a:rPr lang="en-US" sz="2800" dirty="0"/>
              <a:t> </a:t>
            </a:r>
            <a:r>
              <a:rPr lang="en-US" sz="2800" dirty="0" err="1"/>
              <a:t>objek</a:t>
            </a:r>
            <a:r>
              <a:rPr lang="en-US" sz="2800" dirty="0"/>
              <a:t> </a:t>
            </a:r>
            <a:r>
              <a:rPr lang="en-US" sz="2800" dirty="0" err="1"/>
              <a:t>karena</a:t>
            </a:r>
            <a:r>
              <a:rPr lang="en-US" sz="2800" dirty="0"/>
              <a:t> </a:t>
            </a:r>
            <a:r>
              <a:rPr lang="en-US" sz="2800" dirty="0" err="1"/>
              <a:t>seluruh</a:t>
            </a:r>
            <a:r>
              <a:rPr lang="en-US" sz="2800" dirty="0"/>
              <a:t> data </a:t>
            </a:r>
            <a:r>
              <a:rPr lang="en-US" sz="2800" dirty="0" err="1"/>
              <a:t>serta</a:t>
            </a:r>
            <a:r>
              <a:rPr lang="en-US" sz="2800" dirty="0"/>
              <a:t> </a:t>
            </a:r>
            <a:r>
              <a:rPr lang="en-US" sz="2800" dirty="0" err="1"/>
              <a:t>fungsi</a:t>
            </a:r>
            <a:r>
              <a:rPr lang="en-US" sz="2800" dirty="0"/>
              <a:t> yang </a:t>
            </a:r>
            <a:r>
              <a:rPr lang="en-US" sz="2800" dirty="0" err="1"/>
              <a:t>ada</a:t>
            </a:r>
            <a:r>
              <a:rPr lang="en-US" sz="2800" dirty="0"/>
              <a:t> </a:t>
            </a:r>
            <a:r>
              <a:rPr lang="en-US" sz="2800" dirty="0" err="1"/>
              <a:t>didalamnya</a:t>
            </a:r>
            <a:r>
              <a:rPr lang="en-US" sz="2800" dirty="0"/>
              <a:t> di </a:t>
            </a:r>
            <a:r>
              <a:rPr lang="en-US" sz="2800" dirty="0" err="1"/>
              <a:t>bungkus</a:t>
            </a:r>
            <a:r>
              <a:rPr lang="en-US" sz="2800" dirty="0"/>
              <a:t> (encapsulation) </a:t>
            </a:r>
            <a:r>
              <a:rPr lang="en-US" sz="2800" dirty="0" err="1"/>
              <a:t>dalam</a:t>
            </a:r>
            <a:r>
              <a:rPr lang="en-US" sz="2800" dirty="0"/>
              <a:t> </a:t>
            </a:r>
            <a:r>
              <a:rPr lang="en-US" sz="2800" dirty="0" err="1"/>
              <a:t>sebuah</a:t>
            </a:r>
            <a:r>
              <a:rPr lang="en-US" sz="2800" dirty="0"/>
              <a:t> </a:t>
            </a:r>
            <a:r>
              <a:rPr lang="en-US" sz="2800" dirty="0" err="1"/>
              <a:t>kelas</a:t>
            </a:r>
            <a:r>
              <a:rPr lang="en-US" sz="2800" dirty="0"/>
              <a:t> </a:t>
            </a:r>
            <a:r>
              <a:rPr lang="en-US" sz="2800" dirty="0" err="1"/>
              <a:t>atau</a:t>
            </a:r>
            <a:r>
              <a:rPr lang="en-US" sz="2800" dirty="0"/>
              <a:t> </a:t>
            </a:r>
            <a:r>
              <a:rPr lang="en-US" sz="2800" dirty="0" err="1"/>
              <a:t>objek-objek</a:t>
            </a:r>
            <a:r>
              <a:rPr lang="en-US" sz="2800" dirty="0"/>
              <a:t> yang </a:t>
            </a:r>
            <a:r>
              <a:rPr lang="en-US" sz="2800" dirty="0" err="1"/>
              <a:t>terpisah-pisah</a:t>
            </a:r>
            <a:r>
              <a:rPr lang="en-US" sz="2800" dirty="0"/>
              <a:t> </a:t>
            </a:r>
            <a:r>
              <a:rPr lang="en-US" sz="2800" dirty="0" err="1"/>
              <a:t>ke</a:t>
            </a:r>
            <a:r>
              <a:rPr lang="en-US" sz="2800" dirty="0"/>
              <a:t> </a:t>
            </a:r>
            <a:r>
              <a:rPr lang="en-US" sz="2800" dirty="0" err="1"/>
              <a:t>beberapa</a:t>
            </a:r>
            <a:r>
              <a:rPr lang="en-US" sz="2800" dirty="0"/>
              <a:t> </a:t>
            </a:r>
            <a:r>
              <a:rPr lang="en-US" sz="2800" dirty="0" err="1"/>
              <a:t>bagian</a:t>
            </a:r>
            <a:r>
              <a:rPr lang="en-US" sz="2800" dirty="0"/>
              <a:t> </a:t>
            </a:r>
            <a:r>
              <a:rPr lang="en-US" sz="2800" dirty="0" err="1"/>
              <a:t>tertentu</a:t>
            </a:r>
            <a:r>
              <a:rPr lang="en-US" sz="2800" dirty="0"/>
              <a:t>.</a:t>
            </a:r>
          </a:p>
          <a:p>
            <a:pPr marL="0" indent="0">
              <a:buNone/>
            </a:pPr>
            <a:r>
              <a:rPr lang="en-US" sz="2800" b="1" dirty="0"/>
              <a:t>Bahasa </a:t>
            </a:r>
            <a:r>
              <a:rPr lang="en-US" sz="2800" b="1" dirty="0" err="1"/>
              <a:t>pemrograman</a:t>
            </a:r>
            <a:r>
              <a:rPr lang="en-US" sz="2800" dirty="0"/>
              <a:t>: </a:t>
            </a:r>
            <a:r>
              <a:rPr lang="en-US" sz="2800" i="1" dirty="0"/>
              <a:t>Java, </a:t>
            </a:r>
            <a:r>
              <a:rPr lang="en-US" sz="2800" b="1" i="1" dirty="0"/>
              <a:t>C++</a:t>
            </a:r>
            <a:r>
              <a:rPr lang="en-US" sz="2800" i="1" dirty="0"/>
              <a:t>, SIMULA, Smalltalk, Ruby, </a:t>
            </a:r>
            <a:r>
              <a:rPr lang="en-US" sz="2800" b="1" i="1" dirty="0"/>
              <a:t>Python</a:t>
            </a:r>
            <a:r>
              <a:rPr lang="en-US" sz="2800" i="1" dirty="0"/>
              <a:t>, PHP, C#, Eiffel, Perl, ... etc</a:t>
            </a:r>
            <a:r>
              <a:rPr lang="en-US" sz="2800" dirty="0"/>
              <a:t>.</a:t>
            </a:r>
          </a:p>
        </p:txBody>
      </p:sp>
    </p:spTree>
    <p:extLst>
      <p:ext uri="{BB962C8B-B14F-4D97-AF65-F5344CB8AC3E}">
        <p14:creationId xmlns:p14="http://schemas.microsoft.com/office/powerpoint/2010/main" val="3499172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Paradigma</a:t>
            </a:r>
            <a:r>
              <a:rPr lang="en-US" dirty="0"/>
              <a:t> Declarative, Predicative or Logic</a:t>
            </a:r>
            <a:endParaRPr lang="id-ID" dirty="0"/>
          </a:p>
        </p:txBody>
      </p:sp>
      <p:sp>
        <p:nvSpPr>
          <p:cNvPr id="3" name="Content Placeholder 2"/>
          <p:cNvSpPr>
            <a:spLocks noGrp="1"/>
          </p:cNvSpPr>
          <p:nvPr>
            <p:ph idx="1"/>
          </p:nvPr>
        </p:nvSpPr>
        <p:spPr>
          <a:xfrm>
            <a:off x="810001" y="2219738"/>
            <a:ext cx="10571998" cy="4191074"/>
          </a:xfrm>
        </p:spPr>
        <p:txBody>
          <a:bodyPr>
            <a:noAutofit/>
          </a:bodyPr>
          <a:lstStyle/>
          <a:p>
            <a:pPr marL="0" indent="0">
              <a:buNone/>
            </a:pPr>
            <a:r>
              <a:rPr lang="en-US" sz="2800" dirty="0" err="1"/>
              <a:t>Paradigma</a:t>
            </a:r>
            <a:r>
              <a:rPr lang="en-US" sz="2800" dirty="0"/>
              <a:t> </a:t>
            </a:r>
            <a:r>
              <a:rPr lang="en-US" sz="2800" dirty="0" err="1"/>
              <a:t>ini</a:t>
            </a:r>
            <a:r>
              <a:rPr lang="en-US" sz="2800" dirty="0"/>
              <a:t>, </a:t>
            </a:r>
            <a:r>
              <a:rPr lang="en-US" sz="2800" dirty="0" err="1"/>
              <a:t>untuk</a:t>
            </a:r>
            <a:r>
              <a:rPr lang="en-US" sz="2800" dirty="0"/>
              <a:t> </a:t>
            </a:r>
            <a:r>
              <a:rPr lang="en-US" sz="2800" dirty="0" err="1"/>
              <a:t>menyelesaikan</a:t>
            </a:r>
            <a:r>
              <a:rPr lang="en-US" sz="2800" dirty="0"/>
              <a:t> </a:t>
            </a:r>
            <a:r>
              <a:rPr lang="en-US" sz="2800" dirty="0" err="1"/>
              <a:t>suatu</a:t>
            </a:r>
            <a:r>
              <a:rPr lang="en-US" sz="2800" dirty="0"/>
              <a:t> </a:t>
            </a:r>
            <a:r>
              <a:rPr lang="en-US" sz="2800" dirty="0" err="1"/>
              <a:t>masalah</a:t>
            </a:r>
            <a:r>
              <a:rPr lang="en-US" sz="2800" dirty="0"/>
              <a:t> </a:t>
            </a:r>
            <a:r>
              <a:rPr lang="en-US" sz="2800" dirty="0" err="1"/>
              <a:t>pemrograman</a:t>
            </a:r>
            <a:r>
              <a:rPr lang="en-US" sz="2800" dirty="0"/>
              <a:t> </a:t>
            </a:r>
            <a:r>
              <a:rPr lang="en-US" sz="2800" dirty="0" err="1"/>
              <a:t>dilakukan</a:t>
            </a:r>
            <a:r>
              <a:rPr lang="en-US" sz="2800" dirty="0"/>
              <a:t> </a:t>
            </a:r>
            <a:r>
              <a:rPr lang="en-US" sz="2800" dirty="0" err="1"/>
              <a:t>dengan</a:t>
            </a:r>
            <a:r>
              <a:rPr lang="en-US" sz="2800" dirty="0"/>
              <a:t> </a:t>
            </a:r>
            <a:r>
              <a:rPr lang="en-US" sz="2800" dirty="0" err="1"/>
              <a:t>cara</a:t>
            </a:r>
            <a:r>
              <a:rPr lang="en-US" sz="2800" dirty="0"/>
              <a:t> </a:t>
            </a:r>
            <a:r>
              <a:rPr lang="en-US" sz="2800" dirty="0" err="1"/>
              <a:t>melalui</a:t>
            </a:r>
            <a:r>
              <a:rPr lang="en-US" sz="2800" dirty="0"/>
              <a:t> </a:t>
            </a:r>
            <a:r>
              <a:rPr lang="en-US" sz="2800" dirty="0" err="1"/>
              <a:t>sebuah</a:t>
            </a:r>
            <a:r>
              <a:rPr lang="en-US" sz="2800" dirty="0"/>
              <a:t> </a:t>
            </a:r>
            <a:r>
              <a:rPr lang="en-US" sz="2800" dirty="0" err="1"/>
              <a:t>inferensi</a:t>
            </a:r>
            <a:r>
              <a:rPr lang="en-US" sz="2800" dirty="0"/>
              <a:t> (</a:t>
            </a:r>
            <a:r>
              <a:rPr lang="en-US" sz="2800" dirty="0" err="1"/>
              <a:t>aturan</a:t>
            </a:r>
            <a:r>
              <a:rPr lang="en-US" sz="2800" dirty="0"/>
              <a:t>) </a:t>
            </a:r>
            <a:r>
              <a:rPr lang="en-US" sz="2800" dirty="0" err="1"/>
              <a:t>terhadap</a:t>
            </a:r>
            <a:r>
              <a:rPr lang="en-US" sz="2800" dirty="0"/>
              <a:t> </a:t>
            </a:r>
            <a:r>
              <a:rPr lang="en-US" sz="2800" dirty="0" err="1"/>
              <a:t>fakta</a:t>
            </a:r>
            <a:r>
              <a:rPr lang="en-US" sz="2800" dirty="0"/>
              <a:t> yang </a:t>
            </a:r>
            <a:r>
              <a:rPr lang="en-US" sz="2800" dirty="0" err="1"/>
              <a:t>ada</a:t>
            </a:r>
            <a:r>
              <a:rPr lang="en-US" sz="2800" dirty="0"/>
              <a:t>. Hal </a:t>
            </a:r>
            <a:r>
              <a:rPr lang="en-US" sz="2800" dirty="0" err="1"/>
              <a:t>tersebut</a:t>
            </a:r>
            <a:r>
              <a:rPr lang="en-US" sz="2800" dirty="0"/>
              <a:t> </a:t>
            </a:r>
            <a:r>
              <a:rPr lang="en-US" sz="2800" dirty="0" err="1"/>
              <a:t>didasari</a:t>
            </a:r>
            <a:r>
              <a:rPr lang="en-US" sz="2800" dirty="0"/>
              <a:t> oleh </a:t>
            </a:r>
            <a:r>
              <a:rPr lang="en-US" sz="2800" dirty="0" err="1"/>
              <a:t>sebuah</a:t>
            </a:r>
            <a:r>
              <a:rPr lang="en-US" sz="2800" dirty="0"/>
              <a:t> </a:t>
            </a:r>
            <a:r>
              <a:rPr lang="en-US" sz="2800" dirty="0" err="1"/>
              <a:t>predikat</a:t>
            </a:r>
            <a:r>
              <a:rPr lang="en-US" sz="2800" dirty="0"/>
              <a:t> yang </a:t>
            </a:r>
            <a:r>
              <a:rPr lang="en-US" sz="2800" dirty="0" err="1"/>
              <a:t>mendefinisikan</a:t>
            </a:r>
            <a:r>
              <a:rPr lang="en-US" sz="2800" dirty="0"/>
              <a:t> </a:t>
            </a:r>
            <a:r>
              <a:rPr lang="en-US" sz="2800" dirty="0" err="1"/>
              <a:t>relasi</a:t>
            </a:r>
            <a:r>
              <a:rPr lang="en-US" sz="2800" dirty="0"/>
              <a:t> </a:t>
            </a:r>
            <a:r>
              <a:rPr lang="en-US" sz="2800" dirty="0" err="1"/>
              <a:t>antar</a:t>
            </a:r>
            <a:r>
              <a:rPr lang="en-US" sz="2800" dirty="0"/>
              <a:t> </a:t>
            </a:r>
            <a:r>
              <a:rPr lang="en-US" sz="2800" dirty="0" err="1"/>
              <a:t>individu</a:t>
            </a:r>
            <a:r>
              <a:rPr lang="en-US" sz="2800" dirty="0"/>
              <a:t> </a:t>
            </a:r>
            <a:r>
              <a:rPr lang="en-US" sz="2800" dirty="0" err="1"/>
              <a:t>sebagai</a:t>
            </a:r>
            <a:r>
              <a:rPr lang="en-US" sz="2800" dirty="0"/>
              <a:t> </a:t>
            </a:r>
            <a:r>
              <a:rPr lang="en-US" sz="2800" dirty="0" err="1"/>
              <a:t>kumpulan</a:t>
            </a:r>
            <a:r>
              <a:rPr lang="en-US" sz="2800" dirty="0"/>
              <a:t> </a:t>
            </a:r>
            <a:r>
              <a:rPr lang="en-US" sz="2800" dirty="0" err="1"/>
              <a:t>dari</a:t>
            </a:r>
            <a:r>
              <a:rPr lang="en-US" sz="2800" dirty="0"/>
              <a:t> </a:t>
            </a:r>
            <a:r>
              <a:rPr lang="en-US" sz="2800" dirty="0" err="1"/>
              <a:t>beberapa</a:t>
            </a:r>
            <a:r>
              <a:rPr lang="en-US" sz="2800" dirty="0"/>
              <a:t> </a:t>
            </a:r>
            <a:r>
              <a:rPr lang="en-US" sz="2800" dirty="0" err="1"/>
              <a:t>fakta</a:t>
            </a:r>
            <a:r>
              <a:rPr lang="en-US" sz="2800" dirty="0"/>
              <a:t> yang </a:t>
            </a:r>
            <a:r>
              <a:rPr lang="en-US" sz="2800" dirty="0" err="1"/>
              <a:t>tersedia</a:t>
            </a:r>
            <a:r>
              <a:rPr lang="en-US" sz="2800" dirty="0"/>
              <a:t>.</a:t>
            </a:r>
          </a:p>
          <a:p>
            <a:pPr marL="0" indent="0">
              <a:buNone/>
            </a:pPr>
            <a:r>
              <a:rPr lang="en-US" sz="2800" b="1" dirty="0"/>
              <a:t>Bahasa </a:t>
            </a:r>
            <a:r>
              <a:rPr lang="en-US" sz="2800" b="1" dirty="0" err="1"/>
              <a:t>pemrograman</a:t>
            </a:r>
            <a:r>
              <a:rPr lang="en-US" sz="2800" dirty="0"/>
              <a:t>: </a:t>
            </a:r>
            <a:r>
              <a:rPr lang="en-US" sz="2800" i="1" dirty="0"/>
              <a:t>Prolog, Structure Query Language (SQL), ... etc</a:t>
            </a:r>
            <a:r>
              <a:rPr lang="en-US" sz="2800" dirty="0"/>
              <a:t>.</a:t>
            </a:r>
          </a:p>
        </p:txBody>
      </p:sp>
    </p:spTree>
    <p:extLst>
      <p:ext uri="{BB962C8B-B14F-4D97-AF65-F5344CB8AC3E}">
        <p14:creationId xmlns:p14="http://schemas.microsoft.com/office/powerpoint/2010/main" val="4077010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a:t>
            </a:r>
            <a:r>
              <a:rPr lang="en-US" dirty="0" err="1"/>
              <a:t>Paradigma</a:t>
            </a:r>
            <a:r>
              <a:rPr lang="en-US" dirty="0"/>
              <a:t> </a:t>
            </a:r>
            <a:r>
              <a:rPr lang="en-US" dirty="0" err="1"/>
              <a:t>Pemrograman</a:t>
            </a:r>
            <a:r>
              <a:rPr lang="en-US" dirty="0"/>
              <a:t> </a:t>
            </a:r>
            <a:r>
              <a:rPr lang="en-US" dirty="0" err="1"/>
              <a:t>ke</a:t>
            </a:r>
            <a:r>
              <a:rPr lang="en-US" dirty="0"/>
              <a:t> Mata </a:t>
            </a:r>
            <a:r>
              <a:rPr lang="en-US" dirty="0" err="1"/>
              <a:t>Kuliah</a:t>
            </a:r>
            <a:endParaRPr lang="id-ID" dirty="0"/>
          </a:p>
        </p:txBody>
      </p:sp>
      <p:pic>
        <p:nvPicPr>
          <p:cNvPr id="10" name="Content Placeholder 9">
            <a:extLst>
              <a:ext uri="{FF2B5EF4-FFF2-40B4-BE49-F238E27FC236}">
                <a16:creationId xmlns:a16="http://schemas.microsoft.com/office/drawing/2014/main" id="{F31AF647-0EFD-46DE-9B8D-EA2612CF799B}"/>
              </a:ext>
            </a:extLst>
          </p:cNvPr>
          <p:cNvPicPr>
            <a:picLocks noGrp="1" noChangeAspect="1"/>
          </p:cNvPicPr>
          <p:nvPr>
            <p:ph idx="1"/>
          </p:nvPr>
        </p:nvPicPr>
        <p:blipFill>
          <a:blip r:embed="rId2"/>
          <a:stretch>
            <a:fillRect/>
          </a:stretch>
        </p:blipFill>
        <p:spPr>
          <a:xfrm>
            <a:off x="4298258" y="932413"/>
            <a:ext cx="7747969" cy="3343993"/>
          </a:xfrm>
        </p:spPr>
      </p:pic>
      <p:sp>
        <p:nvSpPr>
          <p:cNvPr id="4" name="TextBox 3">
            <a:extLst>
              <a:ext uri="{FF2B5EF4-FFF2-40B4-BE49-F238E27FC236}">
                <a16:creationId xmlns:a16="http://schemas.microsoft.com/office/drawing/2014/main" id="{5AF0B4A7-1217-4889-BF56-013543E4813E}"/>
              </a:ext>
            </a:extLst>
          </p:cNvPr>
          <p:cNvSpPr txBox="1"/>
          <p:nvPr/>
        </p:nvSpPr>
        <p:spPr>
          <a:xfrm>
            <a:off x="96467" y="2281243"/>
            <a:ext cx="4201791" cy="923330"/>
          </a:xfrm>
          <a:prstGeom prst="rect">
            <a:avLst/>
          </a:prstGeom>
          <a:noFill/>
        </p:spPr>
        <p:txBody>
          <a:bodyPr wrap="none" rtlCol="0">
            <a:spAutoFit/>
          </a:bodyPr>
          <a:lstStyle/>
          <a:p>
            <a:r>
              <a:rPr lang="en-US" b="1" dirty="0" err="1"/>
              <a:t>Kuliah</a:t>
            </a:r>
            <a:r>
              <a:rPr lang="en-US" b="1" dirty="0"/>
              <a:t> </a:t>
            </a:r>
            <a:r>
              <a:rPr lang="en-US" b="1" dirty="0" err="1"/>
              <a:t>Wajib</a:t>
            </a:r>
            <a:endParaRPr lang="en-US" b="1" dirty="0"/>
          </a:p>
          <a:p>
            <a:r>
              <a:rPr lang="en-US" dirty="0" err="1"/>
              <a:t>Algoritma</a:t>
            </a:r>
            <a:r>
              <a:rPr lang="en-US" dirty="0"/>
              <a:t> dan </a:t>
            </a:r>
            <a:r>
              <a:rPr lang="en-US" dirty="0" err="1"/>
              <a:t>Pemrograman</a:t>
            </a:r>
            <a:r>
              <a:rPr lang="en-US" dirty="0"/>
              <a:t> (4 </a:t>
            </a:r>
            <a:r>
              <a:rPr lang="en-US" dirty="0" err="1"/>
              <a:t>sks</a:t>
            </a:r>
            <a:r>
              <a:rPr lang="en-US" dirty="0"/>
              <a:t>)</a:t>
            </a:r>
          </a:p>
          <a:p>
            <a:r>
              <a:rPr lang="en-US" dirty="0" err="1"/>
              <a:t>Struktur</a:t>
            </a:r>
            <a:r>
              <a:rPr lang="en-US" dirty="0"/>
              <a:t> Data (4 </a:t>
            </a:r>
            <a:r>
              <a:rPr lang="en-US" dirty="0" err="1"/>
              <a:t>sks</a:t>
            </a:r>
            <a:r>
              <a:rPr lang="en-US" dirty="0"/>
              <a:t>)</a:t>
            </a:r>
          </a:p>
        </p:txBody>
      </p:sp>
      <p:sp>
        <p:nvSpPr>
          <p:cNvPr id="6" name="TextBox 5">
            <a:extLst>
              <a:ext uri="{FF2B5EF4-FFF2-40B4-BE49-F238E27FC236}">
                <a16:creationId xmlns:a16="http://schemas.microsoft.com/office/drawing/2014/main" id="{FA470537-E4ED-4CAF-A96A-22C7B13D956D}"/>
              </a:ext>
            </a:extLst>
          </p:cNvPr>
          <p:cNvSpPr txBox="1"/>
          <p:nvPr/>
        </p:nvSpPr>
        <p:spPr>
          <a:xfrm>
            <a:off x="1416348" y="4996988"/>
            <a:ext cx="4605748" cy="646331"/>
          </a:xfrm>
          <a:prstGeom prst="rect">
            <a:avLst/>
          </a:prstGeom>
          <a:noFill/>
        </p:spPr>
        <p:txBody>
          <a:bodyPr wrap="none" rtlCol="0">
            <a:spAutoFit/>
          </a:bodyPr>
          <a:lstStyle/>
          <a:p>
            <a:r>
              <a:rPr lang="en-US" b="1" dirty="0" err="1"/>
              <a:t>Kuliah</a:t>
            </a:r>
            <a:r>
              <a:rPr lang="en-US" b="1" dirty="0"/>
              <a:t> </a:t>
            </a:r>
            <a:r>
              <a:rPr lang="en-US" b="1" dirty="0" err="1"/>
              <a:t>Wajib</a:t>
            </a:r>
            <a:endParaRPr lang="en-US" dirty="0"/>
          </a:p>
          <a:p>
            <a:r>
              <a:rPr lang="en-US" dirty="0" err="1"/>
              <a:t>Pemrograman</a:t>
            </a:r>
            <a:r>
              <a:rPr lang="en-US" dirty="0"/>
              <a:t> </a:t>
            </a:r>
            <a:r>
              <a:rPr lang="en-US" dirty="0" err="1"/>
              <a:t>Berorientasi</a:t>
            </a:r>
            <a:r>
              <a:rPr lang="en-US" dirty="0"/>
              <a:t> </a:t>
            </a:r>
            <a:r>
              <a:rPr lang="en-US" dirty="0" err="1"/>
              <a:t>Objek</a:t>
            </a:r>
            <a:r>
              <a:rPr lang="en-US" dirty="0"/>
              <a:t> (3 </a:t>
            </a:r>
            <a:r>
              <a:rPr lang="en-US" dirty="0" err="1"/>
              <a:t>sks</a:t>
            </a:r>
            <a:r>
              <a:rPr lang="en-US" dirty="0"/>
              <a:t>)</a:t>
            </a:r>
          </a:p>
        </p:txBody>
      </p:sp>
      <p:sp>
        <p:nvSpPr>
          <p:cNvPr id="7" name="TextBox 6">
            <a:extLst>
              <a:ext uri="{FF2B5EF4-FFF2-40B4-BE49-F238E27FC236}">
                <a16:creationId xmlns:a16="http://schemas.microsoft.com/office/drawing/2014/main" id="{D226DC10-6DF8-44BB-AE92-5DFEC93971DD}"/>
              </a:ext>
            </a:extLst>
          </p:cNvPr>
          <p:cNvSpPr txBox="1"/>
          <p:nvPr/>
        </p:nvSpPr>
        <p:spPr>
          <a:xfrm>
            <a:off x="6802919" y="6058110"/>
            <a:ext cx="3233578" cy="646331"/>
          </a:xfrm>
          <a:prstGeom prst="rect">
            <a:avLst/>
          </a:prstGeom>
          <a:noFill/>
        </p:spPr>
        <p:txBody>
          <a:bodyPr wrap="none" rtlCol="0">
            <a:spAutoFit/>
          </a:bodyPr>
          <a:lstStyle/>
          <a:p>
            <a:r>
              <a:rPr lang="en-US" b="1" dirty="0" err="1"/>
              <a:t>Kuliah</a:t>
            </a:r>
            <a:r>
              <a:rPr lang="en-US" b="1" dirty="0"/>
              <a:t> </a:t>
            </a:r>
            <a:r>
              <a:rPr lang="en-US" b="1" dirty="0" err="1"/>
              <a:t>Wajib</a:t>
            </a:r>
            <a:endParaRPr lang="en-US" dirty="0"/>
          </a:p>
          <a:p>
            <a:r>
              <a:rPr lang="en-US" dirty="0"/>
              <a:t>Dasar </a:t>
            </a:r>
            <a:r>
              <a:rPr lang="en-US" dirty="0" err="1"/>
              <a:t>Pemrograman</a:t>
            </a:r>
            <a:r>
              <a:rPr lang="en-US" dirty="0"/>
              <a:t> (3 </a:t>
            </a:r>
            <a:r>
              <a:rPr lang="en-US" dirty="0" err="1"/>
              <a:t>sks</a:t>
            </a:r>
            <a:r>
              <a:rPr lang="en-US" dirty="0"/>
              <a:t>)</a:t>
            </a:r>
          </a:p>
        </p:txBody>
      </p:sp>
      <p:sp>
        <p:nvSpPr>
          <p:cNvPr id="8" name="TextBox 7">
            <a:extLst>
              <a:ext uri="{FF2B5EF4-FFF2-40B4-BE49-F238E27FC236}">
                <a16:creationId xmlns:a16="http://schemas.microsoft.com/office/drawing/2014/main" id="{35EF51AE-1EF8-48C0-A052-3ED68F727AD2}"/>
              </a:ext>
            </a:extLst>
          </p:cNvPr>
          <p:cNvSpPr txBox="1"/>
          <p:nvPr/>
        </p:nvSpPr>
        <p:spPr>
          <a:xfrm>
            <a:off x="10141439" y="4812322"/>
            <a:ext cx="2050561" cy="646331"/>
          </a:xfrm>
          <a:prstGeom prst="rect">
            <a:avLst/>
          </a:prstGeom>
          <a:noFill/>
        </p:spPr>
        <p:txBody>
          <a:bodyPr wrap="none" rtlCol="0">
            <a:spAutoFit/>
          </a:bodyPr>
          <a:lstStyle/>
          <a:p>
            <a:r>
              <a:rPr lang="en-US" b="1" dirty="0" err="1"/>
              <a:t>Kuliah</a:t>
            </a:r>
            <a:r>
              <a:rPr lang="en-US" b="1" dirty="0"/>
              <a:t> </a:t>
            </a:r>
            <a:r>
              <a:rPr lang="en-US" b="1" dirty="0" err="1"/>
              <a:t>Wajib</a:t>
            </a:r>
            <a:endParaRPr lang="en-US" dirty="0"/>
          </a:p>
          <a:p>
            <a:r>
              <a:rPr lang="en-US" dirty="0"/>
              <a:t>Basis Data (3 </a:t>
            </a:r>
            <a:r>
              <a:rPr lang="en-US" dirty="0" err="1"/>
              <a:t>sks</a:t>
            </a:r>
            <a:r>
              <a:rPr lang="en-US" dirty="0"/>
              <a:t>)</a:t>
            </a:r>
          </a:p>
        </p:txBody>
      </p:sp>
      <p:pic>
        <p:nvPicPr>
          <p:cNvPr id="11" name="Picture 10">
            <a:extLst>
              <a:ext uri="{FF2B5EF4-FFF2-40B4-BE49-F238E27FC236}">
                <a16:creationId xmlns:a16="http://schemas.microsoft.com/office/drawing/2014/main" id="{61618A3F-DA68-428F-9ACE-C60064792783}"/>
              </a:ext>
            </a:extLst>
          </p:cNvPr>
          <p:cNvPicPr>
            <a:picLocks noChangeAspect="1"/>
          </p:cNvPicPr>
          <p:nvPr/>
        </p:nvPicPr>
        <p:blipFill>
          <a:blip r:embed="rId3"/>
          <a:stretch>
            <a:fillRect/>
          </a:stretch>
        </p:blipFill>
        <p:spPr>
          <a:xfrm>
            <a:off x="7019960" y="4414937"/>
            <a:ext cx="939653" cy="929747"/>
          </a:xfrm>
          <a:prstGeom prst="rect">
            <a:avLst/>
          </a:prstGeom>
        </p:spPr>
      </p:pic>
      <p:pic>
        <p:nvPicPr>
          <p:cNvPr id="12" name="Picture 11">
            <a:extLst>
              <a:ext uri="{FF2B5EF4-FFF2-40B4-BE49-F238E27FC236}">
                <a16:creationId xmlns:a16="http://schemas.microsoft.com/office/drawing/2014/main" id="{E58C995A-6455-41A4-A044-C77B6AE2744D}"/>
              </a:ext>
            </a:extLst>
          </p:cNvPr>
          <p:cNvPicPr>
            <a:picLocks noChangeAspect="1"/>
          </p:cNvPicPr>
          <p:nvPr/>
        </p:nvPicPr>
        <p:blipFill>
          <a:blip r:embed="rId3"/>
          <a:stretch>
            <a:fillRect/>
          </a:stretch>
        </p:blipFill>
        <p:spPr>
          <a:xfrm>
            <a:off x="8471073" y="4414938"/>
            <a:ext cx="939653" cy="929747"/>
          </a:xfrm>
          <a:prstGeom prst="rect">
            <a:avLst/>
          </a:prstGeom>
        </p:spPr>
      </p:pic>
      <p:cxnSp>
        <p:nvCxnSpPr>
          <p:cNvPr id="14" name="Connector: Curved 13">
            <a:extLst>
              <a:ext uri="{FF2B5EF4-FFF2-40B4-BE49-F238E27FC236}">
                <a16:creationId xmlns:a16="http://schemas.microsoft.com/office/drawing/2014/main" id="{D0C31FE7-4BC0-4A15-AF42-AE8C92FEEF5C}"/>
              </a:ext>
            </a:extLst>
          </p:cNvPr>
          <p:cNvCxnSpPr>
            <a:cxnSpLocks/>
            <a:endCxn id="4" idx="2"/>
          </p:cNvCxnSpPr>
          <p:nvPr/>
        </p:nvCxnSpPr>
        <p:spPr>
          <a:xfrm rot="10800000">
            <a:off x="2197364" y="3204574"/>
            <a:ext cx="2440899" cy="397419"/>
          </a:xfrm>
          <a:prstGeom prst="curvedConnector2">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5" name="Connector: Curved 14">
            <a:extLst>
              <a:ext uri="{FF2B5EF4-FFF2-40B4-BE49-F238E27FC236}">
                <a16:creationId xmlns:a16="http://schemas.microsoft.com/office/drawing/2014/main" id="{E87B7B7D-D12F-47A8-9584-54FEB259AB46}"/>
              </a:ext>
            </a:extLst>
          </p:cNvPr>
          <p:cNvCxnSpPr>
            <a:cxnSpLocks/>
          </p:cNvCxnSpPr>
          <p:nvPr/>
        </p:nvCxnSpPr>
        <p:spPr>
          <a:xfrm rot="5400000">
            <a:off x="4729301" y="3693060"/>
            <a:ext cx="1360783" cy="1224809"/>
          </a:xfrm>
          <a:prstGeom prst="curvedConnector3">
            <a:avLst>
              <a:gd name="adj1" fmla="val 50000"/>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7" name="Connector: Curved 16">
            <a:extLst>
              <a:ext uri="{FF2B5EF4-FFF2-40B4-BE49-F238E27FC236}">
                <a16:creationId xmlns:a16="http://schemas.microsoft.com/office/drawing/2014/main" id="{1622E771-6663-4974-B316-96E9606608C8}"/>
              </a:ext>
            </a:extLst>
          </p:cNvPr>
          <p:cNvCxnSpPr>
            <a:cxnSpLocks/>
          </p:cNvCxnSpPr>
          <p:nvPr/>
        </p:nvCxnSpPr>
        <p:spPr>
          <a:xfrm rot="5400000">
            <a:off x="8234723" y="4528511"/>
            <a:ext cx="2415304" cy="667414"/>
          </a:xfrm>
          <a:prstGeom prst="curvedConnector3">
            <a:avLst>
              <a:gd name="adj1" fmla="val 72496"/>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0" name="Connector: Curved 19">
            <a:extLst>
              <a:ext uri="{FF2B5EF4-FFF2-40B4-BE49-F238E27FC236}">
                <a16:creationId xmlns:a16="http://schemas.microsoft.com/office/drawing/2014/main" id="{F7209589-1A3F-4BEF-8A50-ADFF34096F64}"/>
              </a:ext>
            </a:extLst>
          </p:cNvPr>
          <p:cNvCxnSpPr>
            <a:cxnSpLocks/>
          </p:cNvCxnSpPr>
          <p:nvPr/>
        </p:nvCxnSpPr>
        <p:spPr>
          <a:xfrm rot="5400000">
            <a:off x="10181022" y="4135695"/>
            <a:ext cx="1122876" cy="365354"/>
          </a:xfrm>
          <a:prstGeom prst="curvedConnector3">
            <a:avLst>
              <a:gd name="adj1" fmla="val 50000"/>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4" name="Connector: Curved 23">
            <a:extLst>
              <a:ext uri="{FF2B5EF4-FFF2-40B4-BE49-F238E27FC236}">
                <a16:creationId xmlns:a16="http://schemas.microsoft.com/office/drawing/2014/main" id="{E988D622-2C8F-432E-B71E-5BBBA7C65AF0}"/>
              </a:ext>
            </a:extLst>
          </p:cNvPr>
          <p:cNvCxnSpPr>
            <a:cxnSpLocks/>
          </p:cNvCxnSpPr>
          <p:nvPr/>
        </p:nvCxnSpPr>
        <p:spPr>
          <a:xfrm rot="16200000" flipH="1">
            <a:off x="8265262" y="3913605"/>
            <a:ext cx="951253" cy="433178"/>
          </a:xfrm>
          <a:prstGeom prst="curvedConnector3">
            <a:avLst>
              <a:gd name="adj1" fmla="val 50000"/>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6" name="Connector: Curved 25">
            <a:extLst>
              <a:ext uri="{FF2B5EF4-FFF2-40B4-BE49-F238E27FC236}">
                <a16:creationId xmlns:a16="http://schemas.microsoft.com/office/drawing/2014/main" id="{0946258F-F4AE-4466-BDE5-9AA2C813EE4A}"/>
              </a:ext>
            </a:extLst>
          </p:cNvPr>
          <p:cNvCxnSpPr>
            <a:cxnSpLocks/>
          </p:cNvCxnSpPr>
          <p:nvPr/>
        </p:nvCxnSpPr>
        <p:spPr>
          <a:xfrm rot="16200000" flipH="1">
            <a:off x="6760446" y="4038757"/>
            <a:ext cx="870524" cy="263601"/>
          </a:xfrm>
          <a:prstGeom prst="curvedConnector3">
            <a:avLst>
              <a:gd name="adj1" fmla="val 50000"/>
            </a:avLst>
          </a:prstGeom>
          <a:ln w="7620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65282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0404" y="1142179"/>
            <a:ext cx="4345093" cy="2474864"/>
          </a:xfrm>
        </p:spPr>
        <p:txBody>
          <a:bodyPr/>
          <a:lstStyle/>
          <a:p>
            <a:r>
              <a:rPr lang="en-US" sz="8800" dirty="0" err="1"/>
              <a:t>Definisi</a:t>
            </a:r>
            <a:r>
              <a:rPr lang="en-US" sz="8800" dirty="0"/>
              <a:t> </a:t>
            </a:r>
            <a:br>
              <a:rPr lang="en-US" dirty="0"/>
            </a:br>
            <a:r>
              <a:rPr lang="en-US" sz="4000" dirty="0" err="1"/>
              <a:t>Algoritma</a:t>
            </a:r>
            <a:br>
              <a:rPr lang="en-US" sz="4000" dirty="0"/>
            </a:br>
            <a:endParaRPr lang="id-ID" sz="4000" dirty="0"/>
          </a:p>
        </p:txBody>
      </p:sp>
      <p:sp>
        <p:nvSpPr>
          <p:cNvPr id="6" name="Subtitle 5">
            <a:extLst>
              <a:ext uri="{FF2B5EF4-FFF2-40B4-BE49-F238E27FC236}">
                <a16:creationId xmlns:a16="http://schemas.microsoft.com/office/drawing/2014/main" id="{1AB64CFE-2257-4E9A-B076-E4A38FA0AD6E}"/>
              </a:ext>
            </a:extLst>
          </p:cNvPr>
          <p:cNvSpPr>
            <a:spLocks noGrp="1"/>
          </p:cNvSpPr>
          <p:nvPr>
            <p:ph type="subTitle" idx="1"/>
          </p:nvPr>
        </p:nvSpPr>
        <p:spPr/>
        <p:txBody>
          <a:bodyPr/>
          <a:lstStyle/>
          <a:p>
            <a:endParaRPr lang="en-US"/>
          </a:p>
        </p:txBody>
      </p:sp>
      <p:sp>
        <p:nvSpPr>
          <p:cNvPr id="9" name="Content Placeholder 2">
            <a:extLst>
              <a:ext uri="{FF2B5EF4-FFF2-40B4-BE49-F238E27FC236}">
                <a16:creationId xmlns:a16="http://schemas.microsoft.com/office/drawing/2014/main" id="{897A420D-F45A-4C87-A210-9D4EF9627132}"/>
              </a:ext>
            </a:extLst>
          </p:cNvPr>
          <p:cNvSpPr txBox="1">
            <a:spLocks/>
          </p:cNvSpPr>
          <p:nvPr/>
        </p:nvSpPr>
        <p:spPr>
          <a:xfrm>
            <a:off x="4306956" y="99391"/>
            <a:ext cx="7580243" cy="4817166"/>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en-US" sz="2800" dirty="0" err="1"/>
              <a:t>Algoritma</a:t>
            </a:r>
            <a:r>
              <a:rPr lang="en-US" sz="2800" dirty="0"/>
              <a:t> </a:t>
            </a:r>
            <a:r>
              <a:rPr lang="en-US" sz="2800" dirty="0" err="1"/>
              <a:t>adalah</a:t>
            </a:r>
            <a:r>
              <a:rPr lang="en-US" sz="2800" dirty="0"/>
              <a:t> </a:t>
            </a:r>
            <a:r>
              <a:rPr lang="en-US" sz="2800" dirty="0" err="1"/>
              <a:t>urutan</a:t>
            </a:r>
            <a:r>
              <a:rPr lang="en-US" sz="2800" dirty="0"/>
              <a:t> </a:t>
            </a:r>
            <a:r>
              <a:rPr lang="en-US" sz="2800" dirty="0" err="1"/>
              <a:t>langkah</a:t>
            </a:r>
            <a:r>
              <a:rPr lang="en-US" sz="2800" dirty="0"/>
              <a:t> yang </a:t>
            </a:r>
            <a:r>
              <a:rPr lang="en-US" sz="2800" dirty="0" err="1"/>
              <a:t>sistematis</a:t>
            </a:r>
            <a:r>
              <a:rPr lang="en-US" sz="2800" dirty="0"/>
              <a:t>/</a:t>
            </a:r>
            <a:r>
              <a:rPr lang="en-US" sz="2800" dirty="0" err="1"/>
              <a:t>terstruktur</a:t>
            </a:r>
            <a:r>
              <a:rPr lang="en-US" sz="2800" dirty="0"/>
              <a:t> dan </a:t>
            </a:r>
            <a:r>
              <a:rPr lang="en-US" sz="2800" dirty="0" err="1"/>
              <a:t>logis</a:t>
            </a:r>
            <a:r>
              <a:rPr lang="en-US" sz="2800" dirty="0"/>
              <a:t> </a:t>
            </a:r>
            <a:r>
              <a:rPr lang="en-US" sz="2800" dirty="0" err="1"/>
              <a:t>untuk</a:t>
            </a:r>
            <a:r>
              <a:rPr lang="en-US" sz="2800" dirty="0"/>
              <a:t> </a:t>
            </a:r>
            <a:r>
              <a:rPr lang="en-US" sz="2800" dirty="0" err="1"/>
              <a:t>menyelesaikan</a:t>
            </a:r>
            <a:r>
              <a:rPr lang="en-US" sz="2800" dirty="0"/>
              <a:t> </a:t>
            </a:r>
            <a:r>
              <a:rPr lang="en-US" sz="2800" dirty="0" err="1"/>
              <a:t>persoalan</a:t>
            </a:r>
            <a:r>
              <a:rPr lang="en-US" sz="2800" dirty="0"/>
              <a:t>. </a:t>
            </a:r>
            <a:r>
              <a:rPr lang="en-US" sz="2800" dirty="0" err="1"/>
              <a:t>Dalam</a:t>
            </a:r>
            <a:r>
              <a:rPr lang="en-US" sz="2800" dirty="0"/>
              <a:t> </a:t>
            </a:r>
            <a:r>
              <a:rPr lang="en-US" sz="2800" dirty="0" err="1"/>
              <a:t>konteks</a:t>
            </a:r>
            <a:r>
              <a:rPr lang="en-US" sz="2800" dirty="0"/>
              <a:t> yang </a:t>
            </a:r>
            <a:r>
              <a:rPr lang="en-US" sz="2800" dirty="0" err="1"/>
              <a:t>berbeda</a:t>
            </a:r>
            <a:r>
              <a:rPr lang="en-US" sz="2800" dirty="0"/>
              <a:t>, </a:t>
            </a:r>
            <a:r>
              <a:rPr lang="en-US" sz="2800" dirty="0" err="1"/>
              <a:t>bahwa</a:t>
            </a:r>
            <a:r>
              <a:rPr lang="en-US" sz="2800" dirty="0"/>
              <a:t> </a:t>
            </a:r>
            <a:r>
              <a:rPr lang="en-US" sz="2800" dirty="0" err="1"/>
              <a:t>algoritma</a:t>
            </a:r>
            <a:r>
              <a:rPr lang="en-US" sz="2800" dirty="0"/>
              <a:t> </a:t>
            </a:r>
            <a:r>
              <a:rPr lang="en-US" sz="2800" dirty="0" err="1"/>
              <a:t>adalah</a:t>
            </a:r>
            <a:r>
              <a:rPr lang="en-US" sz="2800" dirty="0"/>
              <a:t> </a:t>
            </a:r>
            <a:r>
              <a:rPr lang="en-US" sz="2800" dirty="0" err="1"/>
              <a:t>spesifikasi</a:t>
            </a:r>
            <a:r>
              <a:rPr lang="en-US" sz="2800" dirty="0"/>
              <a:t> </a:t>
            </a:r>
            <a:r>
              <a:rPr lang="en-US" sz="2800" dirty="0" err="1"/>
              <a:t>urutan</a:t>
            </a:r>
            <a:r>
              <a:rPr lang="en-US" sz="2800" dirty="0"/>
              <a:t> </a:t>
            </a:r>
            <a:r>
              <a:rPr lang="en-US" sz="2800" dirty="0" err="1"/>
              <a:t>langkah</a:t>
            </a:r>
            <a:r>
              <a:rPr lang="en-US" sz="2800" dirty="0"/>
              <a:t> </a:t>
            </a:r>
            <a:r>
              <a:rPr lang="en-US" sz="2800" dirty="0" err="1"/>
              <a:t>untuk</a:t>
            </a:r>
            <a:r>
              <a:rPr lang="en-US" sz="2800" dirty="0"/>
              <a:t> </a:t>
            </a:r>
            <a:r>
              <a:rPr lang="en-US" sz="2800" dirty="0" err="1"/>
              <a:t>melakukan</a:t>
            </a:r>
            <a:r>
              <a:rPr lang="en-US" sz="2800" dirty="0"/>
              <a:t> </a:t>
            </a:r>
            <a:r>
              <a:rPr lang="en-US" sz="2800" dirty="0" err="1"/>
              <a:t>aktifitas</a:t>
            </a:r>
            <a:r>
              <a:rPr lang="en-US" sz="2800" dirty="0"/>
              <a:t> </a:t>
            </a:r>
            <a:r>
              <a:rPr lang="en-US" sz="2800" dirty="0" err="1"/>
              <a:t>pekerjaan</a:t>
            </a:r>
            <a:r>
              <a:rPr lang="en-US" sz="2800" dirty="0"/>
              <a:t> </a:t>
            </a:r>
            <a:r>
              <a:rPr lang="en-US" sz="2800" dirty="0" err="1"/>
              <a:t>tertentu</a:t>
            </a:r>
            <a:r>
              <a:rPr lang="en-US" sz="2800" dirty="0"/>
              <a:t> yang </a:t>
            </a:r>
            <a:r>
              <a:rPr lang="en-US" sz="2800" dirty="0" err="1"/>
              <a:t>sudah</a:t>
            </a:r>
            <a:r>
              <a:rPr lang="en-US" sz="2800" dirty="0"/>
              <a:t> </a:t>
            </a:r>
            <a:r>
              <a:rPr lang="en-US" sz="2800" dirty="0" err="1"/>
              <a:t>terdefinisi</a:t>
            </a:r>
            <a:r>
              <a:rPr lang="en-US" sz="2800" dirty="0"/>
              <a:t>. </a:t>
            </a:r>
            <a:r>
              <a:rPr lang="en-US" sz="2800" dirty="0" err="1"/>
              <a:t>Kunci</a:t>
            </a:r>
            <a:r>
              <a:rPr lang="en-US" sz="2800" dirty="0"/>
              <a:t> </a:t>
            </a:r>
            <a:r>
              <a:rPr lang="en-US" sz="2800" dirty="0" err="1"/>
              <a:t>utama</a:t>
            </a:r>
            <a:r>
              <a:rPr lang="en-US" sz="2800" dirty="0"/>
              <a:t> </a:t>
            </a:r>
            <a:r>
              <a:rPr lang="en-US" sz="2800" dirty="0" err="1"/>
              <a:t>dalam</a:t>
            </a:r>
            <a:r>
              <a:rPr lang="en-US" sz="2800" dirty="0"/>
              <a:t> </a:t>
            </a:r>
            <a:r>
              <a:rPr lang="en-US" sz="2800" dirty="0" err="1"/>
              <a:t>sebuah</a:t>
            </a:r>
            <a:r>
              <a:rPr lang="en-US" sz="2800" dirty="0"/>
              <a:t> </a:t>
            </a:r>
            <a:r>
              <a:rPr lang="en-US" sz="2800" dirty="0" err="1"/>
              <a:t>algoritma</a:t>
            </a:r>
            <a:r>
              <a:rPr lang="en-US" sz="2800" dirty="0"/>
              <a:t> </a:t>
            </a:r>
            <a:r>
              <a:rPr lang="en-US" sz="2800" dirty="0" err="1"/>
              <a:t>adalah</a:t>
            </a:r>
            <a:r>
              <a:rPr lang="en-US" sz="2800" dirty="0"/>
              <a:t> </a:t>
            </a:r>
            <a:r>
              <a:rPr lang="en-US" sz="2800" dirty="0" err="1"/>
              <a:t>difokuskan</a:t>
            </a:r>
            <a:r>
              <a:rPr lang="en-US" sz="2800" dirty="0"/>
              <a:t> pada kata </a:t>
            </a:r>
            <a:r>
              <a:rPr lang="en-US" sz="2800" dirty="0" err="1"/>
              <a:t>logis</a:t>
            </a:r>
            <a:r>
              <a:rPr lang="en-US" sz="2800" dirty="0"/>
              <a:t>, </a:t>
            </a:r>
            <a:r>
              <a:rPr lang="en-US" sz="2800" dirty="0" err="1"/>
              <a:t>artinya</a:t>
            </a:r>
            <a:r>
              <a:rPr lang="en-US" sz="2800" dirty="0"/>
              <a:t> </a:t>
            </a:r>
            <a:r>
              <a:rPr lang="en-US" sz="2800" dirty="0" err="1"/>
              <a:t>bahwa</a:t>
            </a:r>
            <a:r>
              <a:rPr lang="en-US" sz="2800" dirty="0"/>
              <a:t> </a:t>
            </a:r>
            <a:r>
              <a:rPr lang="en-US" sz="2800" dirty="0" err="1"/>
              <a:t>sebuah</a:t>
            </a:r>
            <a:r>
              <a:rPr lang="en-US" sz="2800" dirty="0"/>
              <a:t> </a:t>
            </a:r>
            <a:r>
              <a:rPr lang="en-US" sz="2800" dirty="0" err="1"/>
              <a:t>algoritma</a:t>
            </a:r>
            <a:r>
              <a:rPr lang="en-US" sz="2800" dirty="0"/>
              <a:t> </a:t>
            </a:r>
            <a:r>
              <a:rPr lang="en-US" sz="2800" dirty="0" err="1"/>
              <a:t>harus</a:t>
            </a:r>
            <a:r>
              <a:rPr lang="en-US" sz="2800" dirty="0"/>
              <a:t> </a:t>
            </a:r>
            <a:r>
              <a:rPr lang="en-US" sz="2800" dirty="0" err="1"/>
              <a:t>dapat</a:t>
            </a:r>
            <a:r>
              <a:rPr lang="en-US" sz="2800" dirty="0"/>
              <a:t> di </a:t>
            </a:r>
            <a:r>
              <a:rPr lang="en-US" sz="2800" dirty="0" err="1"/>
              <a:t>nilai</a:t>
            </a:r>
            <a:r>
              <a:rPr lang="en-US" sz="2800" dirty="0"/>
              <a:t> </a:t>
            </a:r>
            <a:r>
              <a:rPr lang="en-US" sz="2800" dirty="0" err="1"/>
              <a:t>kebenarannya</a:t>
            </a:r>
            <a:r>
              <a:rPr lang="en-US" sz="2800" dirty="0"/>
              <a:t>.</a:t>
            </a:r>
          </a:p>
        </p:txBody>
      </p:sp>
    </p:spTree>
    <p:extLst>
      <p:ext uri="{BB962C8B-B14F-4D97-AF65-F5344CB8AC3E}">
        <p14:creationId xmlns:p14="http://schemas.microsoft.com/office/powerpoint/2010/main" val="1286211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Definisi</a:t>
            </a:r>
            <a:r>
              <a:rPr lang="en-US" dirty="0"/>
              <a:t> </a:t>
            </a:r>
            <a:r>
              <a:rPr lang="en-US" dirty="0" err="1"/>
              <a:t>Algoritma</a:t>
            </a:r>
            <a:r>
              <a:rPr lang="en-US" dirty="0"/>
              <a:t> </a:t>
            </a:r>
            <a:r>
              <a:rPr lang="en-US" dirty="0" err="1"/>
              <a:t>dalam</a:t>
            </a:r>
            <a:r>
              <a:rPr lang="en-US" dirty="0"/>
              <a:t> </a:t>
            </a:r>
            <a:r>
              <a:rPr lang="en-US" dirty="0" err="1"/>
              <a:t>pemrograman</a:t>
            </a:r>
            <a:endParaRPr lang="id-ID" dirty="0"/>
          </a:p>
        </p:txBody>
      </p:sp>
      <p:sp>
        <p:nvSpPr>
          <p:cNvPr id="3" name="Content Placeholder 2"/>
          <p:cNvSpPr>
            <a:spLocks noGrp="1"/>
          </p:cNvSpPr>
          <p:nvPr>
            <p:ph idx="1"/>
          </p:nvPr>
        </p:nvSpPr>
        <p:spPr>
          <a:xfrm>
            <a:off x="940904" y="2478156"/>
            <a:ext cx="10571998" cy="3021495"/>
          </a:xfrm>
        </p:spPr>
        <p:txBody>
          <a:bodyPr>
            <a:noAutofit/>
          </a:bodyPr>
          <a:lstStyle/>
          <a:p>
            <a:pPr marL="0" indent="0">
              <a:buNone/>
            </a:pPr>
            <a:r>
              <a:rPr lang="en-US" sz="2800" dirty="0" err="1"/>
              <a:t>Dalam</a:t>
            </a:r>
            <a:r>
              <a:rPr lang="en-US" sz="2800" dirty="0"/>
              <a:t> </a:t>
            </a:r>
            <a:r>
              <a:rPr lang="en-US" sz="2800" dirty="0" err="1"/>
              <a:t>kontek</a:t>
            </a:r>
            <a:r>
              <a:rPr lang="en-US" sz="2800" dirty="0"/>
              <a:t> </a:t>
            </a:r>
            <a:r>
              <a:rPr lang="en-US" sz="2800" dirty="0" err="1"/>
              <a:t>pemrograman</a:t>
            </a:r>
            <a:r>
              <a:rPr lang="en-US" sz="2800" dirty="0"/>
              <a:t>, </a:t>
            </a:r>
            <a:r>
              <a:rPr lang="en-US" sz="2800" dirty="0" err="1"/>
              <a:t>algoritma</a:t>
            </a:r>
            <a:r>
              <a:rPr lang="en-US" sz="2800" dirty="0"/>
              <a:t> </a:t>
            </a:r>
            <a:r>
              <a:rPr lang="en-US" sz="2800" dirty="0" err="1"/>
              <a:t>adalah</a:t>
            </a:r>
            <a:r>
              <a:rPr lang="en-US" sz="2800" dirty="0"/>
              <a:t> </a:t>
            </a:r>
            <a:r>
              <a:rPr lang="en-US" sz="2800" dirty="0" err="1"/>
              <a:t>merupakan</a:t>
            </a:r>
            <a:r>
              <a:rPr lang="en-US" sz="2800" dirty="0"/>
              <a:t> </a:t>
            </a:r>
            <a:r>
              <a:rPr lang="en-US" sz="2800" dirty="0" err="1"/>
              <a:t>sebuah</a:t>
            </a:r>
            <a:r>
              <a:rPr lang="en-US" sz="2800" dirty="0"/>
              <a:t> </a:t>
            </a:r>
            <a:r>
              <a:rPr lang="en-US" sz="2800" dirty="0" err="1"/>
              <a:t>sketsa</a:t>
            </a:r>
            <a:r>
              <a:rPr lang="en-US" sz="2800" dirty="0"/>
              <a:t> </a:t>
            </a:r>
            <a:r>
              <a:rPr lang="en-US" sz="2800" dirty="0" err="1"/>
              <a:t>solusi</a:t>
            </a:r>
            <a:r>
              <a:rPr lang="en-US" sz="2800" dirty="0"/>
              <a:t> </a:t>
            </a:r>
            <a:r>
              <a:rPr lang="en-US" sz="2800" dirty="0" err="1"/>
              <a:t>secara</a:t>
            </a:r>
            <a:r>
              <a:rPr lang="en-US" sz="2800" dirty="0"/>
              <a:t> global </a:t>
            </a:r>
            <a:r>
              <a:rPr lang="en-US" sz="2800" dirty="0" err="1"/>
              <a:t>dari</a:t>
            </a:r>
            <a:r>
              <a:rPr lang="en-US" sz="2800" dirty="0"/>
              <a:t> </a:t>
            </a:r>
            <a:r>
              <a:rPr lang="en-US" sz="2800" dirty="0" err="1"/>
              <a:t>sebuah</a:t>
            </a:r>
            <a:r>
              <a:rPr lang="en-US" sz="2800" dirty="0"/>
              <a:t> </a:t>
            </a:r>
            <a:r>
              <a:rPr lang="en-US" sz="2800" dirty="0" err="1"/>
              <a:t>persoalan</a:t>
            </a:r>
            <a:r>
              <a:rPr lang="en-US" sz="2800" dirty="0"/>
              <a:t> dan </a:t>
            </a:r>
            <a:r>
              <a:rPr lang="en-US" sz="2800" dirty="0" err="1"/>
              <a:t>tidak</a:t>
            </a:r>
            <a:r>
              <a:rPr lang="en-US" sz="2800" dirty="0"/>
              <a:t> </a:t>
            </a:r>
            <a:r>
              <a:rPr lang="en-US" sz="2800" dirty="0" err="1"/>
              <a:t>memiliki</a:t>
            </a:r>
            <a:r>
              <a:rPr lang="en-US" sz="2800" dirty="0"/>
              <a:t> </a:t>
            </a:r>
            <a:r>
              <a:rPr lang="en-US" sz="2800" dirty="0" err="1"/>
              <a:t>mesin</a:t>
            </a:r>
            <a:r>
              <a:rPr lang="en-US" sz="2800" dirty="0"/>
              <a:t> </a:t>
            </a:r>
            <a:r>
              <a:rPr lang="en-US" sz="2800" dirty="0" err="1"/>
              <a:t>kompilasi</a:t>
            </a:r>
            <a:r>
              <a:rPr lang="en-US" sz="2800" dirty="0"/>
              <a:t>, </a:t>
            </a:r>
            <a:r>
              <a:rPr lang="en-US" sz="2800" dirty="0" err="1"/>
              <a:t>sehingga</a:t>
            </a:r>
            <a:r>
              <a:rPr lang="en-US" sz="2800" dirty="0"/>
              <a:t> </a:t>
            </a:r>
            <a:r>
              <a:rPr lang="en-US" sz="2800" dirty="0" err="1"/>
              <a:t>kebenaran</a:t>
            </a:r>
            <a:r>
              <a:rPr lang="en-US" sz="2800" dirty="0"/>
              <a:t> </a:t>
            </a:r>
            <a:r>
              <a:rPr lang="en-US" sz="2800" dirty="0" err="1"/>
              <a:t>sangat</a:t>
            </a:r>
            <a:r>
              <a:rPr lang="en-US" sz="2800" dirty="0"/>
              <a:t> </a:t>
            </a:r>
            <a:r>
              <a:rPr lang="en-US" sz="2800" b="1" dirty="0" err="1"/>
              <a:t>bergantung</a:t>
            </a:r>
            <a:r>
              <a:rPr lang="en-US" sz="2800" dirty="0"/>
              <a:t> pada </a:t>
            </a:r>
            <a:r>
              <a:rPr lang="en-US" sz="2800" dirty="0" err="1"/>
              <a:t>logika</a:t>
            </a:r>
            <a:r>
              <a:rPr lang="en-US" sz="2800" dirty="0"/>
              <a:t> yang </a:t>
            </a:r>
            <a:r>
              <a:rPr lang="en-US" sz="2800" dirty="0" err="1"/>
              <a:t>dimiliki</a:t>
            </a:r>
            <a:r>
              <a:rPr lang="en-US" sz="2800" dirty="0"/>
              <a:t> oleh </a:t>
            </a:r>
            <a:r>
              <a:rPr lang="en-US" sz="2800" dirty="0" err="1"/>
              <a:t>seorang</a:t>
            </a:r>
            <a:r>
              <a:rPr lang="en-US" sz="2800" dirty="0"/>
              <a:t> </a:t>
            </a:r>
            <a:r>
              <a:rPr lang="en-US" sz="2800" b="1" dirty="0"/>
              <a:t>programmer</a:t>
            </a:r>
          </a:p>
        </p:txBody>
      </p:sp>
    </p:spTree>
    <p:extLst>
      <p:ext uri="{BB962C8B-B14F-4D97-AF65-F5344CB8AC3E}">
        <p14:creationId xmlns:p14="http://schemas.microsoft.com/office/powerpoint/2010/main" val="1567598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endParaRPr lang="id-ID" dirty="0"/>
          </a:p>
        </p:txBody>
      </p:sp>
      <p:sp>
        <p:nvSpPr>
          <p:cNvPr id="3" name="Content Placeholder 2"/>
          <p:cNvSpPr>
            <a:spLocks noGrp="1"/>
          </p:cNvSpPr>
          <p:nvPr>
            <p:ph idx="1"/>
          </p:nvPr>
        </p:nvSpPr>
        <p:spPr>
          <a:xfrm>
            <a:off x="818712" y="2222287"/>
            <a:ext cx="10554574" cy="3317122"/>
          </a:xfrm>
        </p:spPr>
        <p:txBody>
          <a:bodyPr>
            <a:noAutofit/>
          </a:bodyPr>
          <a:lstStyle/>
          <a:p>
            <a:pPr marL="0" indent="0">
              <a:buNone/>
            </a:pPr>
            <a:r>
              <a:rPr lang="en-US" sz="2800" dirty="0" err="1"/>
              <a:t>diberikan</a:t>
            </a:r>
            <a:r>
              <a:rPr lang="en-US" sz="2800" dirty="0"/>
              <a:t> </a:t>
            </a:r>
            <a:r>
              <a:rPr lang="en-US" sz="2800" dirty="0" err="1"/>
              <a:t>algoritma</a:t>
            </a:r>
            <a:r>
              <a:rPr lang="en-US" sz="2800" dirty="0"/>
              <a:t> </a:t>
            </a:r>
            <a:r>
              <a:rPr lang="en-US" sz="2800" dirty="0" err="1"/>
              <a:t>untuk</a:t>
            </a:r>
            <a:r>
              <a:rPr lang="en-US" sz="2800" dirty="0"/>
              <a:t> “</a:t>
            </a:r>
            <a:r>
              <a:rPr lang="en-US" sz="2800" b="1" dirty="0" err="1"/>
              <a:t>melakukan</a:t>
            </a:r>
            <a:r>
              <a:rPr lang="en-US" sz="2800" b="1" dirty="0"/>
              <a:t> </a:t>
            </a:r>
            <a:r>
              <a:rPr lang="en-US" sz="2800" b="1" dirty="0" err="1"/>
              <a:t>pemanggilan</a:t>
            </a:r>
            <a:r>
              <a:rPr lang="en-US" sz="2800" b="1" dirty="0"/>
              <a:t> </a:t>
            </a:r>
            <a:r>
              <a:rPr lang="en-US" sz="2800" b="1" dirty="0" err="1"/>
              <a:t>telpon</a:t>
            </a:r>
            <a:r>
              <a:rPr lang="en-US" sz="2800" b="1" dirty="0"/>
              <a:t> </a:t>
            </a:r>
            <a:r>
              <a:rPr lang="en-US" sz="2800" b="1" dirty="0" err="1"/>
              <a:t>dengan</a:t>
            </a:r>
            <a:r>
              <a:rPr lang="en-US" sz="2800" b="1" dirty="0"/>
              <a:t> </a:t>
            </a:r>
            <a:r>
              <a:rPr lang="en-US" sz="2800" b="1" dirty="0" err="1"/>
              <a:t>menggunakan</a:t>
            </a:r>
            <a:r>
              <a:rPr lang="en-US" sz="2800" b="1" dirty="0"/>
              <a:t> handphone </a:t>
            </a:r>
            <a:r>
              <a:rPr lang="en-US" sz="2800" b="1" dirty="0" err="1"/>
              <a:t>ke</a:t>
            </a:r>
            <a:r>
              <a:rPr lang="en-US" sz="2800" b="1" dirty="0"/>
              <a:t> </a:t>
            </a:r>
            <a:r>
              <a:rPr lang="en-US" sz="2800" b="1" dirty="0" err="1"/>
              <a:t>nomor</a:t>
            </a:r>
            <a:r>
              <a:rPr lang="en-US" sz="2800" b="1" dirty="0"/>
              <a:t> handphone (phone) yang </a:t>
            </a:r>
            <a:r>
              <a:rPr lang="en-US" sz="2800" b="1" dirty="0" err="1"/>
              <a:t>belum</a:t>
            </a:r>
            <a:r>
              <a:rPr lang="en-US" sz="2800" b="1" dirty="0"/>
              <a:t> </a:t>
            </a:r>
            <a:r>
              <a:rPr lang="en-US" sz="2800" b="1" dirty="0" err="1"/>
              <a:t>terdaftar</a:t>
            </a:r>
            <a:r>
              <a:rPr lang="en-US" sz="2800" b="1" dirty="0"/>
              <a:t> pada phone book handphone </a:t>
            </a:r>
            <a:r>
              <a:rPr lang="en-US" sz="2800" b="1" dirty="0" err="1"/>
              <a:t>si</a:t>
            </a:r>
            <a:r>
              <a:rPr lang="en-US" sz="2800" b="1" dirty="0"/>
              <a:t> </a:t>
            </a:r>
            <a:r>
              <a:rPr lang="en-US" sz="2800" b="1" dirty="0" err="1"/>
              <a:t>pemilik</a:t>
            </a:r>
            <a:r>
              <a:rPr lang="en-US" sz="2800" b="1" dirty="0"/>
              <a:t> handphone</a:t>
            </a:r>
            <a:r>
              <a:rPr lang="en-US" sz="2800" dirty="0"/>
              <a:t>”.</a:t>
            </a:r>
          </a:p>
        </p:txBody>
      </p:sp>
    </p:spTree>
    <p:extLst>
      <p:ext uri="{BB962C8B-B14F-4D97-AF65-F5344CB8AC3E}">
        <p14:creationId xmlns:p14="http://schemas.microsoft.com/office/powerpoint/2010/main" val="4102428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t>
            </a:r>
            <a:r>
              <a:rPr lang="en-US" dirty="0" err="1"/>
              <a:t>Perkuliahan</a:t>
            </a:r>
            <a:endParaRPr lang="id-ID" dirty="0"/>
          </a:p>
        </p:txBody>
      </p:sp>
      <p:sp>
        <p:nvSpPr>
          <p:cNvPr id="3" name="Content Placeholder 2"/>
          <p:cNvSpPr>
            <a:spLocks noGrp="1"/>
          </p:cNvSpPr>
          <p:nvPr>
            <p:ph idx="1"/>
          </p:nvPr>
        </p:nvSpPr>
        <p:spPr>
          <a:xfrm>
            <a:off x="390937" y="2252870"/>
            <a:ext cx="5711687" cy="3545309"/>
          </a:xfrm>
        </p:spPr>
        <p:txBody>
          <a:bodyPr>
            <a:noAutofit/>
          </a:bodyPr>
          <a:lstStyle/>
          <a:p>
            <a:pPr marL="514350" indent="-514350">
              <a:buFont typeface="+mj-lt"/>
              <a:buAutoNum type="arabicPeriod"/>
            </a:pPr>
            <a:r>
              <a:rPr lang="en-US" sz="3000" b="1" dirty="0" err="1"/>
              <a:t>Teori</a:t>
            </a:r>
            <a:endParaRPr lang="en-US" sz="3000" b="1" dirty="0"/>
          </a:p>
          <a:p>
            <a:pPr marL="0" indent="0">
              <a:buNone/>
            </a:pPr>
            <a:r>
              <a:rPr lang="en-US" sz="3000" dirty="0" err="1"/>
              <a:t>Fokus</a:t>
            </a:r>
            <a:r>
              <a:rPr lang="en-US" sz="3000" dirty="0"/>
              <a:t> </a:t>
            </a:r>
            <a:r>
              <a:rPr lang="en-US" sz="3000" dirty="0" err="1"/>
              <a:t>utamanya</a:t>
            </a:r>
            <a:r>
              <a:rPr lang="en-US" sz="3000" dirty="0"/>
              <a:t> </a:t>
            </a:r>
            <a:r>
              <a:rPr lang="en-US" sz="3000" dirty="0" err="1"/>
              <a:t>Notasi</a:t>
            </a:r>
            <a:r>
              <a:rPr lang="en-US" sz="3000" dirty="0"/>
              <a:t> </a:t>
            </a:r>
            <a:r>
              <a:rPr lang="en-US" sz="3000" dirty="0" err="1"/>
              <a:t>algoritmik</a:t>
            </a:r>
            <a:r>
              <a:rPr lang="en-US" sz="3000" dirty="0"/>
              <a:t>, </a:t>
            </a:r>
            <a:r>
              <a:rPr lang="en-US" sz="3000" dirty="0" err="1"/>
              <a:t>namun</a:t>
            </a:r>
            <a:r>
              <a:rPr lang="en-US" sz="3000" dirty="0"/>
              <a:t> </a:t>
            </a:r>
            <a:r>
              <a:rPr lang="en-US" sz="3000" dirty="0" err="1"/>
              <a:t>kadang</a:t>
            </a:r>
            <a:r>
              <a:rPr lang="en-US" sz="3000" dirty="0"/>
              <a:t> </a:t>
            </a:r>
            <a:r>
              <a:rPr lang="en-US" sz="3000" dirty="0" err="1"/>
              <a:t>sedikit</a:t>
            </a:r>
            <a:r>
              <a:rPr lang="en-US" sz="3000" dirty="0"/>
              <a:t> </a:t>
            </a:r>
            <a:r>
              <a:rPr lang="en-US" sz="3000" dirty="0" err="1"/>
              <a:t>bahasa</a:t>
            </a:r>
            <a:r>
              <a:rPr lang="en-US" sz="3000" dirty="0"/>
              <a:t> </a:t>
            </a:r>
            <a:r>
              <a:rPr lang="en-US" sz="3000" dirty="0" err="1"/>
              <a:t>pemrograman</a:t>
            </a:r>
            <a:r>
              <a:rPr lang="en-US" sz="3000" dirty="0"/>
              <a:t> C</a:t>
            </a:r>
          </a:p>
          <a:p>
            <a:pPr marL="0" indent="0">
              <a:buNone/>
            </a:pPr>
            <a:r>
              <a:rPr lang="en-US" sz="3000" b="1" dirty="0" err="1"/>
              <a:t>Pelaksananya</a:t>
            </a:r>
            <a:r>
              <a:rPr lang="en-US" sz="3000" dirty="0"/>
              <a:t> </a:t>
            </a:r>
            <a:r>
              <a:rPr lang="en-US" sz="3000" dirty="0">
                <a:sym typeface="Wingdings" panose="05000000000000000000" pitchFamily="2" charset="2"/>
              </a:rPr>
              <a:t> </a:t>
            </a:r>
            <a:r>
              <a:rPr lang="en-US" sz="3000" dirty="0" err="1">
                <a:sym typeface="Wingdings" panose="05000000000000000000" pitchFamily="2" charset="2"/>
              </a:rPr>
              <a:t>Dosen</a:t>
            </a:r>
            <a:r>
              <a:rPr lang="en-US" sz="3000" dirty="0">
                <a:sym typeface="Wingdings" panose="05000000000000000000" pitchFamily="2" charset="2"/>
              </a:rPr>
              <a:t> </a:t>
            </a:r>
            <a:r>
              <a:rPr lang="en-US" sz="3000" dirty="0" err="1">
                <a:sym typeface="Wingdings" panose="05000000000000000000" pitchFamily="2" charset="2"/>
              </a:rPr>
              <a:t>pengampu</a:t>
            </a:r>
            <a:endParaRPr lang="en-US" sz="3000" dirty="0"/>
          </a:p>
        </p:txBody>
      </p:sp>
      <p:sp>
        <p:nvSpPr>
          <p:cNvPr id="4" name="Content Placeholder 2">
            <a:extLst>
              <a:ext uri="{FF2B5EF4-FFF2-40B4-BE49-F238E27FC236}">
                <a16:creationId xmlns:a16="http://schemas.microsoft.com/office/drawing/2014/main" id="{FA7DF26B-DF53-447A-9601-4BB54857C464}"/>
              </a:ext>
            </a:extLst>
          </p:cNvPr>
          <p:cNvSpPr txBox="1">
            <a:spLocks/>
          </p:cNvSpPr>
          <p:nvPr/>
        </p:nvSpPr>
        <p:spPr>
          <a:xfrm>
            <a:off x="6089376" y="2239618"/>
            <a:ext cx="5711687" cy="1941437"/>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514350" indent="-514350">
              <a:buFont typeface="+mj-lt"/>
              <a:buAutoNum type="arabicPeriod" startAt="2"/>
            </a:pPr>
            <a:r>
              <a:rPr lang="en-US" sz="3000" b="1" dirty="0" err="1"/>
              <a:t>Praktikum</a:t>
            </a:r>
            <a:endParaRPr lang="en-US" sz="3000" b="1" dirty="0"/>
          </a:p>
          <a:p>
            <a:pPr marL="0" indent="0">
              <a:buNone/>
            </a:pPr>
            <a:r>
              <a:rPr lang="en-US" sz="3000" dirty="0"/>
              <a:t>Bahasa </a:t>
            </a:r>
            <a:r>
              <a:rPr lang="en-US" sz="3000" dirty="0" err="1"/>
              <a:t>pemrograman</a:t>
            </a:r>
            <a:r>
              <a:rPr lang="en-US" sz="3000" dirty="0"/>
              <a:t> C</a:t>
            </a:r>
          </a:p>
          <a:p>
            <a:pPr marL="0" indent="0">
              <a:buNone/>
            </a:pPr>
            <a:r>
              <a:rPr lang="en-US" sz="3000" b="1" dirty="0" err="1"/>
              <a:t>Pelaksananya</a:t>
            </a:r>
            <a:r>
              <a:rPr lang="en-US" sz="3000" dirty="0"/>
              <a:t> </a:t>
            </a:r>
            <a:r>
              <a:rPr lang="en-US" sz="3000" dirty="0">
                <a:sym typeface="Wingdings" panose="05000000000000000000" pitchFamily="2" charset="2"/>
              </a:rPr>
              <a:t></a:t>
            </a:r>
            <a:r>
              <a:rPr lang="en-US" sz="3000" dirty="0" err="1"/>
              <a:t>Asisten</a:t>
            </a:r>
            <a:endParaRPr lang="en-US" sz="3000" dirty="0"/>
          </a:p>
        </p:txBody>
      </p:sp>
      <p:sp>
        <p:nvSpPr>
          <p:cNvPr id="5" name="Content Placeholder 2">
            <a:extLst>
              <a:ext uri="{FF2B5EF4-FFF2-40B4-BE49-F238E27FC236}">
                <a16:creationId xmlns:a16="http://schemas.microsoft.com/office/drawing/2014/main" id="{A57DC9F8-5990-4704-82F9-C871E28D9455}"/>
              </a:ext>
            </a:extLst>
          </p:cNvPr>
          <p:cNvSpPr txBox="1">
            <a:spLocks/>
          </p:cNvSpPr>
          <p:nvPr/>
        </p:nvSpPr>
        <p:spPr>
          <a:xfrm>
            <a:off x="6089376" y="4467714"/>
            <a:ext cx="5920654" cy="2165697"/>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514350" indent="-514350">
              <a:buFont typeface="+mj-lt"/>
              <a:buAutoNum type="arabicPeriod" startAt="3"/>
            </a:pPr>
            <a:r>
              <a:rPr lang="en-US" sz="3000" b="1" dirty="0"/>
              <a:t>Latihan dan </a:t>
            </a:r>
            <a:r>
              <a:rPr lang="en-US" sz="3000" b="1" dirty="0" err="1"/>
              <a:t>Penugasan</a:t>
            </a:r>
            <a:endParaRPr lang="en-US" sz="3000" b="1" dirty="0"/>
          </a:p>
          <a:p>
            <a:pPr marL="0" indent="0">
              <a:buNone/>
            </a:pPr>
            <a:r>
              <a:rPr lang="en-US" sz="2400" dirty="0" err="1"/>
              <a:t>Notasi</a:t>
            </a:r>
            <a:r>
              <a:rPr lang="en-US" sz="2400" dirty="0"/>
              <a:t> </a:t>
            </a:r>
            <a:r>
              <a:rPr lang="en-US" sz="2400" dirty="0" err="1"/>
              <a:t>Algoritmik</a:t>
            </a:r>
            <a:r>
              <a:rPr lang="en-US" sz="2400" dirty="0"/>
              <a:t> dan Bahasa </a:t>
            </a:r>
            <a:r>
              <a:rPr lang="en-US" sz="2400" dirty="0" err="1"/>
              <a:t>Pemrograman</a:t>
            </a:r>
            <a:r>
              <a:rPr lang="en-US" sz="2400" dirty="0"/>
              <a:t> C</a:t>
            </a:r>
          </a:p>
          <a:p>
            <a:pPr marL="0" indent="0">
              <a:buNone/>
            </a:pPr>
            <a:r>
              <a:rPr lang="en-US" sz="2400" b="1" dirty="0" err="1"/>
              <a:t>Pelaksananya</a:t>
            </a:r>
            <a:r>
              <a:rPr lang="en-US" sz="2400" dirty="0"/>
              <a:t> </a:t>
            </a:r>
            <a:r>
              <a:rPr lang="en-US" sz="2400" dirty="0">
                <a:sym typeface="Wingdings" panose="05000000000000000000" pitchFamily="2" charset="2"/>
              </a:rPr>
              <a:t></a:t>
            </a:r>
            <a:r>
              <a:rPr lang="en-US" sz="2400" dirty="0" err="1">
                <a:sym typeface="Wingdings" panose="05000000000000000000" pitchFamily="2" charset="2"/>
              </a:rPr>
              <a:t>Dosen</a:t>
            </a:r>
            <a:r>
              <a:rPr lang="en-US" sz="2400" dirty="0">
                <a:sym typeface="Wingdings" panose="05000000000000000000" pitchFamily="2" charset="2"/>
              </a:rPr>
              <a:t> dan </a:t>
            </a:r>
            <a:r>
              <a:rPr lang="en-US" sz="2400" dirty="0" err="1">
                <a:sym typeface="Wingdings" panose="05000000000000000000" pitchFamily="2" charset="2"/>
              </a:rPr>
              <a:t>atau</a:t>
            </a:r>
            <a:r>
              <a:rPr lang="en-US" sz="2400" dirty="0">
                <a:sym typeface="Wingdings" panose="05000000000000000000" pitchFamily="2" charset="2"/>
              </a:rPr>
              <a:t> </a:t>
            </a:r>
            <a:r>
              <a:rPr lang="en-US" sz="2400" dirty="0" err="1"/>
              <a:t>Asisten</a:t>
            </a:r>
            <a:endParaRPr lang="en-US" sz="2400" dirty="0"/>
          </a:p>
        </p:txBody>
      </p:sp>
    </p:spTree>
    <p:extLst>
      <p:ext uri="{BB962C8B-B14F-4D97-AF65-F5344CB8AC3E}">
        <p14:creationId xmlns:p14="http://schemas.microsoft.com/office/powerpoint/2010/main" val="3859055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Definisi</a:t>
            </a:r>
            <a:endParaRPr lang="id-ID" dirty="0"/>
          </a:p>
        </p:txBody>
      </p:sp>
      <p:sp>
        <p:nvSpPr>
          <p:cNvPr id="3" name="Content Placeholder 2"/>
          <p:cNvSpPr>
            <a:spLocks noGrp="1"/>
          </p:cNvSpPr>
          <p:nvPr>
            <p:ph idx="1"/>
          </p:nvPr>
        </p:nvSpPr>
        <p:spPr>
          <a:xfrm>
            <a:off x="464548" y="3429000"/>
            <a:ext cx="3832801" cy="3197087"/>
          </a:xfrm>
        </p:spPr>
        <p:txBody>
          <a:bodyPr>
            <a:noAutofit/>
          </a:bodyPr>
          <a:lstStyle/>
          <a:p>
            <a:pPr marL="0" indent="0">
              <a:buNone/>
            </a:pPr>
            <a:r>
              <a:rPr lang="en-US" sz="2800" dirty="0"/>
              <a:t>Anda </a:t>
            </a:r>
            <a:r>
              <a:rPr lang="en-US" sz="2800" dirty="0" err="1"/>
              <a:t>perhatikan</a:t>
            </a:r>
            <a:r>
              <a:rPr lang="en-US" sz="2800" dirty="0"/>
              <a:t> </a:t>
            </a:r>
            <a:r>
              <a:rPr lang="en-US" sz="2800" dirty="0" err="1"/>
              <a:t>dari</a:t>
            </a:r>
            <a:r>
              <a:rPr lang="en-US" sz="2800" dirty="0"/>
              <a:t> 2 </a:t>
            </a:r>
            <a:r>
              <a:rPr lang="en-US" sz="2800" dirty="0" err="1"/>
              <a:t>algoritma</a:t>
            </a:r>
            <a:r>
              <a:rPr lang="en-US" sz="2800" dirty="0"/>
              <a:t> </a:t>
            </a:r>
            <a:r>
              <a:rPr lang="en-US" sz="2800" dirty="0" err="1"/>
              <a:t>ini</a:t>
            </a:r>
            <a:r>
              <a:rPr lang="en-US" sz="2800" dirty="0"/>
              <a:t>!</a:t>
            </a:r>
          </a:p>
          <a:p>
            <a:pPr marL="0" indent="0">
              <a:buNone/>
            </a:pPr>
            <a:r>
              <a:rPr lang="en-US" sz="2800" dirty="0"/>
              <a:t>Masing-masing </a:t>
            </a:r>
            <a:r>
              <a:rPr lang="en-US" sz="2800" dirty="0" err="1"/>
              <a:t>berbeda</a:t>
            </a:r>
            <a:r>
              <a:rPr lang="en-US" sz="2800" dirty="0"/>
              <a:t> </a:t>
            </a:r>
            <a:r>
              <a:rPr lang="en-US" sz="2800" dirty="0" err="1"/>
              <a:t>langkah</a:t>
            </a:r>
            <a:r>
              <a:rPr lang="en-US" sz="2800" dirty="0"/>
              <a:t> yang </a:t>
            </a:r>
            <a:r>
              <a:rPr lang="en-US" sz="2800" dirty="0" err="1"/>
              <a:t>dilakukan</a:t>
            </a:r>
            <a:r>
              <a:rPr lang="en-US" sz="2800" dirty="0"/>
              <a:t> (</a:t>
            </a:r>
            <a:r>
              <a:rPr lang="en-US" sz="2800" dirty="0" err="1"/>
              <a:t>mulai-berakhir</a:t>
            </a:r>
            <a:endParaRPr lang="en-US" sz="2800" dirty="0"/>
          </a:p>
        </p:txBody>
      </p:sp>
      <p:pic>
        <p:nvPicPr>
          <p:cNvPr id="4" name="Picture 3">
            <a:extLst>
              <a:ext uri="{FF2B5EF4-FFF2-40B4-BE49-F238E27FC236}">
                <a16:creationId xmlns:a16="http://schemas.microsoft.com/office/drawing/2014/main" id="{FA0B0C83-6650-476F-A34B-319C53301A91}"/>
              </a:ext>
            </a:extLst>
          </p:cNvPr>
          <p:cNvPicPr>
            <a:picLocks noChangeAspect="1"/>
          </p:cNvPicPr>
          <p:nvPr/>
        </p:nvPicPr>
        <p:blipFill rotWithShape="1">
          <a:blip r:embed="rId2"/>
          <a:srcRect l="21957" t="34969" r="21848" b="32552"/>
          <a:stretch/>
        </p:blipFill>
        <p:spPr>
          <a:xfrm>
            <a:off x="0" y="0"/>
            <a:ext cx="9298292" cy="3021496"/>
          </a:xfrm>
          <a:prstGeom prst="rect">
            <a:avLst/>
          </a:prstGeom>
        </p:spPr>
      </p:pic>
      <p:pic>
        <p:nvPicPr>
          <p:cNvPr id="6" name="Picture 5">
            <a:extLst>
              <a:ext uri="{FF2B5EF4-FFF2-40B4-BE49-F238E27FC236}">
                <a16:creationId xmlns:a16="http://schemas.microsoft.com/office/drawing/2014/main" id="{57EA836A-6B96-4B40-BFD3-42FEA5E0F147}"/>
              </a:ext>
            </a:extLst>
          </p:cNvPr>
          <p:cNvPicPr>
            <a:picLocks noChangeAspect="1"/>
          </p:cNvPicPr>
          <p:nvPr/>
        </p:nvPicPr>
        <p:blipFill rotWithShape="1">
          <a:blip r:embed="rId3"/>
          <a:srcRect l="21739" t="30328" r="24891" b="20657"/>
          <a:stretch/>
        </p:blipFill>
        <p:spPr>
          <a:xfrm>
            <a:off x="4761897" y="3021497"/>
            <a:ext cx="7430099" cy="3836504"/>
          </a:xfrm>
          <a:prstGeom prst="rect">
            <a:avLst/>
          </a:prstGeom>
        </p:spPr>
      </p:pic>
    </p:spTree>
    <p:extLst>
      <p:ext uri="{BB962C8B-B14F-4D97-AF65-F5344CB8AC3E}">
        <p14:creationId xmlns:p14="http://schemas.microsoft.com/office/powerpoint/2010/main" val="614680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 Tafsir</a:t>
            </a:r>
            <a:endParaRPr lang="id-ID" dirty="0"/>
          </a:p>
        </p:txBody>
      </p:sp>
      <p:sp>
        <p:nvSpPr>
          <p:cNvPr id="3" name="Content Placeholder 2"/>
          <p:cNvSpPr>
            <a:spLocks noGrp="1"/>
          </p:cNvSpPr>
          <p:nvPr>
            <p:ph idx="1"/>
          </p:nvPr>
        </p:nvSpPr>
        <p:spPr>
          <a:xfrm>
            <a:off x="818712" y="2222287"/>
            <a:ext cx="10554574" cy="1206713"/>
          </a:xfrm>
        </p:spPr>
        <p:txBody>
          <a:bodyPr>
            <a:noAutofit/>
          </a:bodyPr>
          <a:lstStyle/>
          <a:p>
            <a:pPr marL="0" indent="0">
              <a:buNone/>
            </a:pPr>
            <a:r>
              <a:rPr lang="en-US" sz="2800" dirty="0" err="1"/>
              <a:t>Bahwa</a:t>
            </a:r>
            <a:r>
              <a:rPr lang="en-US" sz="2800" dirty="0"/>
              <a:t> </a:t>
            </a:r>
            <a:r>
              <a:rPr lang="en-US" sz="2800" dirty="0" err="1"/>
              <a:t>setiap</a:t>
            </a:r>
            <a:r>
              <a:rPr lang="en-US" sz="2800" dirty="0"/>
              <a:t> orang </a:t>
            </a:r>
            <a:r>
              <a:rPr lang="en-US" sz="2800" dirty="0" err="1"/>
              <a:t>berbeda</a:t>
            </a:r>
            <a:r>
              <a:rPr lang="en-US" sz="2800" dirty="0"/>
              <a:t> </a:t>
            </a:r>
            <a:r>
              <a:rPr lang="en-US" sz="2800" dirty="0" err="1"/>
              <a:t>dalam</a:t>
            </a:r>
            <a:r>
              <a:rPr lang="en-US" sz="2800" dirty="0"/>
              <a:t> </a:t>
            </a:r>
            <a:r>
              <a:rPr lang="en-US" sz="2800" dirty="0" err="1"/>
              <a:t>hal</a:t>
            </a:r>
            <a:r>
              <a:rPr lang="en-US" sz="2800" dirty="0"/>
              <a:t> </a:t>
            </a:r>
            <a:r>
              <a:rPr lang="en-US" sz="2800" b="1" dirty="0" err="1"/>
              <a:t>memulainya</a:t>
            </a:r>
            <a:r>
              <a:rPr lang="en-US" sz="2800" dirty="0"/>
              <a:t> (</a:t>
            </a:r>
            <a:r>
              <a:rPr lang="en-US" sz="2800" dirty="0" err="1"/>
              <a:t>kondisi</a:t>
            </a:r>
            <a:r>
              <a:rPr lang="en-US" sz="2800" dirty="0"/>
              <a:t> </a:t>
            </a:r>
            <a:r>
              <a:rPr lang="en-US" sz="2800" dirty="0" err="1"/>
              <a:t>awal</a:t>
            </a:r>
            <a:r>
              <a:rPr lang="en-US" sz="2800" dirty="0"/>
              <a:t> (T0)) dan </a:t>
            </a:r>
            <a:r>
              <a:rPr lang="en-US" sz="2800" b="1" dirty="0" err="1"/>
              <a:t>berakhirnya</a:t>
            </a:r>
            <a:r>
              <a:rPr lang="en-US" sz="2800" dirty="0"/>
              <a:t> (</a:t>
            </a:r>
            <a:r>
              <a:rPr lang="en-US" sz="2800" dirty="0" err="1"/>
              <a:t>kondisi</a:t>
            </a:r>
            <a:r>
              <a:rPr lang="en-US" sz="2800" dirty="0"/>
              <a:t> </a:t>
            </a:r>
            <a:r>
              <a:rPr lang="en-US" sz="2800" dirty="0" err="1"/>
              <a:t>akhir</a:t>
            </a:r>
            <a:r>
              <a:rPr lang="en-US" sz="2800" dirty="0"/>
              <a:t> (T1)).</a:t>
            </a:r>
          </a:p>
        </p:txBody>
      </p:sp>
      <p:sp>
        <p:nvSpPr>
          <p:cNvPr id="4" name="Content Placeholder 2">
            <a:extLst>
              <a:ext uri="{FF2B5EF4-FFF2-40B4-BE49-F238E27FC236}">
                <a16:creationId xmlns:a16="http://schemas.microsoft.com/office/drawing/2014/main" id="{57CB43F9-3617-431B-B016-CADB8700DB48}"/>
              </a:ext>
            </a:extLst>
          </p:cNvPr>
          <p:cNvSpPr txBox="1">
            <a:spLocks/>
          </p:cNvSpPr>
          <p:nvPr/>
        </p:nvSpPr>
        <p:spPr>
          <a:xfrm>
            <a:off x="810000" y="3630292"/>
            <a:ext cx="10554574" cy="1206713"/>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en-US" sz="2800" dirty="0"/>
              <a:t>ALGORITMA, </a:t>
            </a:r>
            <a:r>
              <a:rPr lang="en-US" sz="2800" dirty="0" err="1"/>
              <a:t>siapapun</a:t>
            </a:r>
            <a:r>
              <a:rPr lang="en-US" sz="2800" dirty="0"/>
              <a:t> yang </a:t>
            </a:r>
            <a:r>
              <a:rPr lang="en-US" sz="2800" dirty="0" err="1"/>
              <a:t>melakukan</a:t>
            </a:r>
            <a:r>
              <a:rPr lang="en-US" sz="2800" dirty="0"/>
              <a:t> </a:t>
            </a:r>
            <a:r>
              <a:rPr lang="en-US" sz="2800" dirty="0" err="1"/>
              <a:t>harus</a:t>
            </a:r>
            <a:r>
              <a:rPr lang="en-US" sz="2800" dirty="0"/>
              <a:t> </a:t>
            </a:r>
            <a:r>
              <a:rPr lang="en-US" sz="2800" dirty="0" err="1"/>
              <a:t>memiliki</a:t>
            </a:r>
            <a:r>
              <a:rPr lang="en-US" sz="2800" dirty="0"/>
              <a:t> </a:t>
            </a:r>
            <a:r>
              <a:rPr lang="en-US" sz="2800" dirty="0" err="1"/>
              <a:t>kondisi</a:t>
            </a:r>
            <a:r>
              <a:rPr lang="en-US" sz="2800" dirty="0"/>
              <a:t> </a:t>
            </a:r>
            <a:r>
              <a:rPr lang="en-US" sz="2800" dirty="0" err="1"/>
              <a:t>awal</a:t>
            </a:r>
            <a:r>
              <a:rPr lang="en-US" sz="2800" dirty="0"/>
              <a:t> (T0) dan </a:t>
            </a:r>
            <a:r>
              <a:rPr lang="en-US" sz="2800" dirty="0" err="1"/>
              <a:t>kondisi</a:t>
            </a:r>
            <a:r>
              <a:rPr lang="en-US" sz="2800" dirty="0"/>
              <a:t> </a:t>
            </a:r>
            <a:r>
              <a:rPr lang="en-US" sz="2800" dirty="0" err="1"/>
              <a:t>akhir</a:t>
            </a:r>
            <a:r>
              <a:rPr lang="en-US" sz="2800" dirty="0"/>
              <a:t> (T1) </a:t>
            </a:r>
            <a:r>
              <a:rPr lang="en-US" sz="2800" dirty="0" err="1"/>
              <a:t>sama</a:t>
            </a:r>
            <a:r>
              <a:rPr lang="en-US" sz="2800" dirty="0"/>
              <a:t>, agar </a:t>
            </a:r>
            <a:r>
              <a:rPr lang="en-US" sz="2800" dirty="0" err="1"/>
              <a:t>tidak</a:t>
            </a:r>
            <a:r>
              <a:rPr lang="en-US" sz="2800" dirty="0"/>
              <a:t> multi tafsir.</a:t>
            </a:r>
          </a:p>
        </p:txBody>
      </p:sp>
      <p:sp>
        <p:nvSpPr>
          <p:cNvPr id="5" name="Content Placeholder 2">
            <a:extLst>
              <a:ext uri="{FF2B5EF4-FFF2-40B4-BE49-F238E27FC236}">
                <a16:creationId xmlns:a16="http://schemas.microsoft.com/office/drawing/2014/main" id="{9D469B6D-748D-446C-9C22-2A0F823F5067}"/>
              </a:ext>
            </a:extLst>
          </p:cNvPr>
          <p:cNvSpPr txBox="1">
            <a:spLocks/>
          </p:cNvSpPr>
          <p:nvPr/>
        </p:nvSpPr>
        <p:spPr>
          <a:xfrm>
            <a:off x="818711" y="5320600"/>
            <a:ext cx="9504731" cy="1206713"/>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en-US" sz="2800" dirty="0"/>
              <a:t>Harus </a:t>
            </a:r>
            <a:r>
              <a:rPr lang="en-US" sz="2800" dirty="0" err="1"/>
              <a:t>diketahui</a:t>
            </a:r>
            <a:r>
              <a:rPr lang="en-US" sz="2800" dirty="0"/>
              <a:t>, </a:t>
            </a:r>
            <a:r>
              <a:rPr lang="en-US" sz="2800" dirty="0" err="1"/>
              <a:t>atau</a:t>
            </a:r>
            <a:r>
              <a:rPr lang="en-US" sz="2800" dirty="0"/>
              <a:t> </a:t>
            </a:r>
            <a:r>
              <a:rPr lang="en-US" sz="2800" dirty="0" err="1"/>
              <a:t>diberikan</a:t>
            </a:r>
            <a:r>
              <a:rPr lang="en-US" sz="2800" dirty="0"/>
              <a:t> </a:t>
            </a:r>
            <a:r>
              <a:rPr lang="en-US" sz="2800" dirty="0" err="1"/>
              <a:t>asumsi</a:t>
            </a:r>
            <a:r>
              <a:rPr lang="en-US" sz="2800" dirty="0"/>
              <a:t> </a:t>
            </a:r>
            <a:r>
              <a:rPr lang="en-US" sz="2800" dirty="0" err="1"/>
              <a:t>atas</a:t>
            </a:r>
            <a:r>
              <a:rPr lang="en-US" sz="2800" dirty="0"/>
              <a:t> </a:t>
            </a:r>
            <a:r>
              <a:rPr lang="en-US" sz="2800" dirty="0" err="1"/>
              <a:t>kondisi</a:t>
            </a:r>
            <a:r>
              <a:rPr lang="en-US" sz="2800" dirty="0"/>
              <a:t> </a:t>
            </a:r>
            <a:r>
              <a:rPr lang="en-US" sz="2800" dirty="0" err="1"/>
              <a:t>awal</a:t>
            </a:r>
            <a:r>
              <a:rPr lang="en-US" sz="2800" dirty="0"/>
              <a:t> (T0) dan </a:t>
            </a:r>
            <a:r>
              <a:rPr lang="en-US" sz="2800" dirty="0" err="1"/>
              <a:t>kondisi</a:t>
            </a:r>
            <a:r>
              <a:rPr lang="en-US" sz="2800" dirty="0"/>
              <a:t> </a:t>
            </a:r>
            <a:r>
              <a:rPr lang="en-US" sz="2800" dirty="0" err="1"/>
              <a:t>akhir</a:t>
            </a:r>
            <a:r>
              <a:rPr lang="en-US" sz="2800" dirty="0"/>
              <a:t> (T1) </a:t>
            </a:r>
          </a:p>
        </p:txBody>
      </p:sp>
      <p:sp>
        <p:nvSpPr>
          <p:cNvPr id="6" name="Arrow: Down 5">
            <a:extLst>
              <a:ext uri="{FF2B5EF4-FFF2-40B4-BE49-F238E27FC236}">
                <a16:creationId xmlns:a16="http://schemas.microsoft.com/office/drawing/2014/main" id="{0DBA96DF-1387-4665-A795-A46BAD23D196}"/>
              </a:ext>
            </a:extLst>
          </p:cNvPr>
          <p:cNvSpPr/>
          <p:nvPr/>
        </p:nvSpPr>
        <p:spPr>
          <a:xfrm>
            <a:off x="1470992" y="4924568"/>
            <a:ext cx="715617" cy="5325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5897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Agar </a:t>
            </a:r>
            <a:r>
              <a:rPr lang="en-US" dirty="0" err="1"/>
              <a:t>tidak</a:t>
            </a:r>
            <a:r>
              <a:rPr lang="en-US" dirty="0"/>
              <a:t> multi tafsir</a:t>
            </a:r>
            <a:endParaRPr lang="id-ID" dirty="0"/>
          </a:p>
        </p:txBody>
      </p:sp>
      <p:sp>
        <p:nvSpPr>
          <p:cNvPr id="3" name="Content Placeholder 2"/>
          <p:cNvSpPr>
            <a:spLocks noGrp="1"/>
          </p:cNvSpPr>
          <p:nvPr>
            <p:ph idx="1"/>
          </p:nvPr>
        </p:nvSpPr>
        <p:spPr>
          <a:xfrm>
            <a:off x="818712" y="2222287"/>
            <a:ext cx="10554574" cy="1206713"/>
          </a:xfrm>
        </p:spPr>
        <p:txBody>
          <a:bodyPr>
            <a:noAutofit/>
          </a:bodyPr>
          <a:lstStyle/>
          <a:p>
            <a:pPr marL="0" indent="0">
              <a:buNone/>
            </a:pPr>
            <a:r>
              <a:rPr lang="en-US" sz="2800" dirty="0" err="1"/>
              <a:t>Setiap</a:t>
            </a:r>
            <a:r>
              <a:rPr lang="en-US" sz="2800" dirty="0"/>
              <a:t> </a:t>
            </a:r>
            <a:r>
              <a:rPr lang="en-US" sz="2800" dirty="0" err="1"/>
              <a:t>algoritma</a:t>
            </a:r>
            <a:r>
              <a:rPr lang="en-US" sz="2800" dirty="0"/>
              <a:t> </a:t>
            </a:r>
            <a:r>
              <a:rPr lang="en-US" sz="2800" dirty="0" err="1"/>
              <a:t>harus</a:t>
            </a:r>
            <a:r>
              <a:rPr lang="en-US" sz="2800" dirty="0"/>
              <a:t> </a:t>
            </a:r>
            <a:r>
              <a:rPr lang="en-US" sz="2800" dirty="0" err="1"/>
              <a:t>diketahui</a:t>
            </a:r>
            <a:r>
              <a:rPr lang="en-US" sz="2800" dirty="0"/>
              <a:t> </a:t>
            </a:r>
            <a:r>
              <a:rPr lang="en-US" sz="2800" dirty="0" err="1"/>
              <a:t>kondisi</a:t>
            </a:r>
            <a:r>
              <a:rPr lang="en-US" sz="2800" dirty="0"/>
              <a:t> </a:t>
            </a:r>
            <a:r>
              <a:rPr lang="en-US" sz="2800" dirty="0" err="1"/>
              <a:t>awal</a:t>
            </a:r>
            <a:r>
              <a:rPr lang="en-US" sz="2800" dirty="0"/>
              <a:t> (T0) dan </a:t>
            </a:r>
            <a:r>
              <a:rPr lang="en-US" sz="2800" dirty="0" err="1"/>
              <a:t>kondisi</a:t>
            </a:r>
            <a:r>
              <a:rPr lang="en-US" sz="2800" dirty="0"/>
              <a:t> </a:t>
            </a:r>
            <a:r>
              <a:rPr lang="en-US" sz="2800" dirty="0" err="1"/>
              <a:t>akhir</a:t>
            </a:r>
            <a:r>
              <a:rPr lang="en-US" sz="2800" dirty="0"/>
              <a:t> (T1).</a:t>
            </a:r>
          </a:p>
        </p:txBody>
      </p:sp>
      <p:sp>
        <p:nvSpPr>
          <p:cNvPr id="4" name="Content Placeholder 2">
            <a:extLst>
              <a:ext uri="{FF2B5EF4-FFF2-40B4-BE49-F238E27FC236}">
                <a16:creationId xmlns:a16="http://schemas.microsoft.com/office/drawing/2014/main" id="{57CB43F9-3617-431B-B016-CADB8700DB48}"/>
              </a:ext>
            </a:extLst>
          </p:cNvPr>
          <p:cNvSpPr txBox="1">
            <a:spLocks/>
          </p:cNvSpPr>
          <p:nvPr/>
        </p:nvSpPr>
        <p:spPr>
          <a:xfrm>
            <a:off x="278297" y="3630292"/>
            <a:ext cx="11569146" cy="1206713"/>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en-US" sz="2800" dirty="0" err="1"/>
              <a:t>Persoalan</a:t>
            </a:r>
            <a:r>
              <a:rPr lang="en-US" sz="2800" dirty="0"/>
              <a:t> </a:t>
            </a:r>
            <a:r>
              <a:rPr lang="en-US" sz="2800" dirty="0">
                <a:sym typeface="Wingdings" panose="05000000000000000000" pitchFamily="2" charset="2"/>
              </a:rPr>
              <a:t> </a:t>
            </a:r>
            <a:r>
              <a:rPr lang="en-US" sz="2800" dirty="0" err="1"/>
              <a:t>kondisi</a:t>
            </a:r>
            <a:r>
              <a:rPr lang="en-US" sz="2800" dirty="0"/>
              <a:t> </a:t>
            </a:r>
            <a:r>
              <a:rPr lang="en-US" sz="2800" dirty="0" err="1"/>
              <a:t>awal</a:t>
            </a:r>
            <a:r>
              <a:rPr lang="en-US" sz="2800" dirty="0"/>
              <a:t> (T0) - </a:t>
            </a:r>
            <a:r>
              <a:rPr lang="en-US" sz="3600" b="1" dirty="0"/>
              <a:t>ALGORITMA </a:t>
            </a:r>
            <a:r>
              <a:rPr lang="en-US" sz="2800" dirty="0"/>
              <a:t>- </a:t>
            </a:r>
            <a:r>
              <a:rPr lang="en-US" sz="2800" dirty="0" err="1"/>
              <a:t>kondisi</a:t>
            </a:r>
            <a:r>
              <a:rPr lang="en-US" sz="2800" dirty="0"/>
              <a:t> </a:t>
            </a:r>
            <a:r>
              <a:rPr lang="en-US" sz="2800" dirty="0" err="1"/>
              <a:t>akhir</a:t>
            </a:r>
            <a:r>
              <a:rPr lang="en-US" sz="2800" dirty="0"/>
              <a:t> (T1).</a:t>
            </a:r>
          </a:p>
        </p:txBody>
      </p:sp>
      <p:sp>
        <p:nvSpPr>
          <p:cNvPr id="5" name="Content Placeholder 2">
            <a:extLst>
              <a:ext uri="{FF2B5EF4-FFF2-40B4-BE49-F238E27FC236}">
                <a16:creationId xmlns:a16="http://schemas.microsoft.com/office/drawing/2014/main" id="{9D469B6D-748D-446C-9C22-2A0F823F5067}"/>
              </a:ext>
            </a:extLst>
          </p:cNvPr>
          <p:cNvSpPr txBox="1">
            <a:spLocks/>
          </p:cNvSpPr>
          <p:nvPr/>
        </p:nvSpPr>
        <p:spPr>
          <a:xfrm>
            <a:off x="6082751" y="5243855"/>
            <a:ext cx="3347009" cy="1206713"/>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en-US" sz="2800" dirty="0" err="1"/>
              <a:t>Urutan</a:t>
            </a:r>
            <a:r>
              <a:rPr lang="en-US" sz="2800" dirty="0"/>
              <a:t> </a:t>
            </a:r>
            <a:r>
              <a:rPr lang="en-US" sz="2800" dirty="0" err="1"/>
              <a:t>langkah</a:t>
            </a:r>
            <a:r>
              <a:rPr lang="en-US" sz="2800" dirty="0"/>
              <a:t>/proses yang </a:t>
            </a:r>
            <a:r>
              <a:rPr lang="en-US" sz="2800" dirty="0" err="1"/>
              <a:t>tersistematis</a:t>
            </a:r>
            <a:endParaRPr lang="en-US" sz="2800" dirty="0"/>
          </a:p>
        </p:txBody>
      </p:sp>
      <p:sp>
        <p:nvSpPr>
          <p:cNvPr id="6" name="Arrow: Down 5">
            <a:extLst>
              <a:ext uri="{FF2B5EF4-FFF2-40B4-BE49-F238E27FC236}">
                <a16:creationId xmlns:a16="http://schemas.microsoft.com/office/drawing/2014/main" id="{0DBA96DF-1387-4665-A795-A46BAD23D196}"/>
              </a:ext>
            </a:extLst>
          </p:cNvPr>
          <p:cNvSpPr/>
          <p:nvPr/>
        </p:nvSpPr>
        <p:spPr>
          <a:xfrm>
            <a:off x="6811618" y="4545495"/>
            <a:ext cx="715617" cy="5325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9900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Representasi</a:t>
            </a:r>
            <a:r>
              <a:rPr lang="en-US" dirty="0"/>
              <a:t> </a:t>
            </a:r>
            <a:r>
              <a:rPr lang="en-US" dirty="0" err="1"/>
              <a:t>Algoritma</a:t>
            </a:r>
            <a:endParaRPr lang="id-ID" dirty="0"/>
          </a:p>
        </p:txBody>
      </p:sp>
      <p:sp>
        <p:nvSpPr>
          <p:cNvPr id="3" name="Content Placeholder 2"/>
          <p:cNvSpPr>
            <a:spLocks noGrp="1"/>
          </p:cNvSpPr>
          <p:nvPr>
            <p:ph idx="1"/>
          </p:nvPr>
        </p:nvSpPr>
        <p:spPr>
          <a:xfrm>
            <a:off x="818713" y="2659609"/>
            <a:ext cx="10554574" cy="2270200"/>
          </a:xfrm>
        </p:spPr>
        <p:txBody>
          <a:bodyPr>
            <a:noAutofit/>
          </a:bodyPr>
          <a:lstStyle/>
          <a:p>
            <a:pPr marL="514350" indent="-514350">
              <a:buAutoNum type="arabicPeriod"/>
            </a:pPr>
            <a:r>
              <a:rPr lang="en-US" sz="3600" dirty="0"/>
              <a:t>Bahasa natural.</a:t>
            </a:r>
          </a:p>
          <a:p>
            <a:pPr marL="514350" indent="-514350">
              <a:buAutoNum type="arabicPeriod"/>
            </a:pPr>
            <a:r>
              <a:rPr lang="en-US" sz="3600" dirty="0"/>
              <a:t>Flowchart.</a:t>
            </a:r>
          </a:p>
          <a:p>
            <a:pPr marL="514350" indent="-514350">
              <a:buAutoNum type="arabicPeriod"/>
            </a:pPr>
            <a:r>
              <a:rPr lang="en-US" sz="3600" b="1" dirty="0">
                <a:solidFill>
                  <a:srgbClr val="00B050"/>
                </a:solidFill>
              </a:rPr>
              <a:t>Pseudo code (</a:t>
            </a:r>
            <a:r>
              <a:rPr lang="en-US" sz="3600" b="1" dirty="0" err="1">
                <a:solidFill>
                  <a:srgbClr val="00B050"/>
                </a:solidFill>
              </a:rPr>
              <a:t>notasi</a:t>
            </a:r>
            <a:r>
              <a:rPr lang="en-US" sz="3600" b="1" dirty="0">
                <a:solidFill>
                  <a:srgbClr val="00B050"/>
                </a:solidFill>
              </a:rPr>
              <a:t> </a:t>
            </a:r>
            <a:r>
              <a:rPr lang="en-US" sz="3600" b="1" dirty="0" err="1">
                <a:solidFill>
                  <a:srgbClr val="00B050"/>
                </a:solidFill>
              </a:rPr>
              <a:t>algoritmik</a:t>
            </a:r>
            <a:r>
              <a:rPr lang="en-US" sz="3600" b="1" dirty="0">
                <a:solidFill>
                  <a:srgbClr val="00B050"/>
                </a:solidFill>
              </a:rPr>
              <a:t>).</a:t>
            </a:r>
          </a:p>
        </p:txBody>
      </p:sp>
    </p:spTree>
    <p:extLst>
      <p:ext uri="{BB962C8B-B14F-4D97-AF65-F5344CB8AC3E}">
        <p14:creationId xmlns:p14="http://schemas.microsoft.com/office/powerpoint/2010/main" val="1210533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err="1"/>
              <a:t>Menukarkan</a:t>
            </a:r>
            <a:r>
              <a:rPr lang="en-US" dirty="0"/>
              <a:t> </a:t>
            </a:r>
            <a:r>
              <a:rPr lang="en-US" dirty="0" err="1"/>
              <a:t>isi</a:t>
            </a:r>
            <a:r>
              <a:rPr lang="en-US" dirty="0"/>
              <a:t> </a:t>
            </a:r>
            <a:r>
              <a:rPr lang="en-US" dirty="0" err="1"/>
              <a:t>gelas</a:t>
            </a:r>
            <a:endParaRPr lang="id-ID" dirty="0"/>
          </a:p>
        </p:txBody>
      </p:sp>
      <p:sp>
        <p:nvSpPr>
          <p:cNvPr id="3" name="Content Placeholder 2"/>
          <p:cNvSpPr>
            <a:spLocks noGrp="1"/>
          </p:cNvSpPr>
          <p:nvPr>
            <p:ph idx="1"/>
          </p:nvPr>
        </p:nvSpPr>
        <p:spPr>
          <a:xfrm>
            <a:off x="818712" y="2222287"/>
            <a:ext cx="10554574" cy="2283452"/>
          </a:xfrm>
        </p:spPr>
        <p:txBody>
          <a:bodyPr>
            <a:noAutofit/>
          </a:bodyPr>
          <a:lstStyle/>
          <a:p>
            <a:pPr marL="0" indent="0">
              <a:buNone/>
            </a:pPr>
            <a:r>
              <a:rPr lang="en-US" sz="2800" dirty="0" err="1"/>
              <a:t>Diberikan</a:t>
            </a:r>
            <a:r>
              <a:rPr lang="en-US" sz="2800" dirty="0"/>
              <a:t> 2 </a:t>
            </a:r>
            <a:r>
              <a:rPr lang="en-US" sz="2800" dirty="0" err="1"/>
              <a:t>gelas</a:t>
            </a:r>
            <a:r>
              <a:rPr lang="en-US" sz="2800" dirty="0"/>
              <a:t> A dan B, </a:t>
            </a:r>
            <a:r>
              <a:rPr lang="en-US" sz="2800" dirty="0" err="1"/>
              <a:t>gelas</a:t>
            </a:r>
            <a:r>
              <a:rPr lang="en-US" sz="2800" dirty="0"/>
              <a:t> A </a:t>
            </a:r>
            <a:r>
              <a:rPr lang="en-US" sz="2800" dirty="0" err="1"/>
              <a:t>berisikan</a:t>
            </a:r>
            <a:r>
              <a:rPr lang="en-US" sz="2800" dirty="0"/>
              <a:t> kopi dan </a:t>
            </a:r>
            <a:r>
              <a:rPr lang="en-US" sz="2800" dirty="0" err="1"/>
              <a:t>gelas</a:t>
            </a:r>
            <a:r>
              <a:rPr lang="en-US" sz="2800" dirty="0"/>
              <a:t> B </a:t>
            </a:r>
            <a:r>
              <a:rPr lang="en-US" sz="2800" dirty="0" err="1"/>
              <a:t>berisikan</a:t>
            </a:r>
            <a:r>
              <a:rPr lang="en-US" sz="2800" dirty="0"/>
              <a:t> susu. </a:t>
            </a:r>
            <a:r>
              <a:rPr lang="en-US" sz="2800" dirty="0" err="1"/>
              <a:t>Buatlah</a:t>
            </a:r>
            <a:r>
              <a:rPr lang="en-US" sz="2800" dirty="0"/>
              <a:t> </a:t>
            </a:r>
            <a:r>
              <a:rPr lang="en-US" sz="2800" dirty="0" err="1"/>
              <a:t>algoritma</a:t>
            </a:r>
            <a:r>
              <a:rPr lang="en-US" sz="2800" dirty="0"/>
              <a:t> </a:t>
            </a:r>
            <a:r>
              <a:rPr lang="en-US" sz="2800" dirty="0" err="1"/>
              <a:t>untuk</a:t>
            </a:r>
            <a:r>
              <a:rPr lang="en-US" sz="2800" dirty="0"/>
              <a:t> </a:t>
            </a:r>
            <a:r>
              <a:rPr lang="en-US" sz="2800" dirty="0" err="1"/>
              <a:t>menukarkan</a:t>
            </a:r>
            <a:r>
              <a:rPr lang="en-US" sz="2800" dirty="0"/>
              <a:t> </a:t>
            </a:r>
            <a:r>
              <a:rPr lang="en-US" sz="2800" dirty="0" err="1"/>
              <a:t>isi</a:t>
            </a:r>
            <a:r>
              <a:rPr lang="en-US" sz="2800" dirty="0"/>
              <a:t> pada </a:t>
            </a:r>
            <a:r>
              <a:rPr lang="en-US" sz="2800" dirty="0" err="1"/>
              <a:t>gelas</a:t>
            </a:r>
            <a:r>
              <a:rPr lang="en-US" sz="2800" dirty="0"/>
              <a:t> A </a:t>
            </a:r>
            <a:r>
              <a:rPr lang="en-US" sz="2800" dirty="0" err="1"/>
              <a:t>dengan</a:t>
            </a:r>
            <a:r>
              <a:rPr lang="en-US" sz="2800" dirty="0"/>
              <a:t> </a:t>
            </a:r>
            <a:r>
              <a:rPr lang="en-US" sz="2800" dirty="0" err="1"/>
              <a:t>isi</a:t>
            </a:r>
            <a:r>
              <a:rPr lang="en-US" sz="2800" dirty="0"/>
              <a:t> pada </a:t>
            </a:r>
            <a:r>
              <a:rPr lang="en-US" sz="2800" dirty="0" err="1"/>
              <a:t>gelas</a:t>
            </a:r>
            <a:r>
              <a:rPr lang="en-US" sz="2800" dirty="0"/>
              <a:t> B </a:t>
            </a:r>
            <a:r>
              <a:rPr lang="en-US" sz="2800" dirty="0" err="1"/>
              <a:t>menggunakan</a:t>
            </a:r>
            <a:r>
              <a:rPr lang="en-US" sz="2800" dirty="0"/>
              <a:t> </a:t>
            </a:r>
            <a:r>
              <a:rPr lang="en-US" sz="2800" dirty="0" err="1"/>
              <a:t>satu</a:t>
            </a:r>
            <a:r>
              <a:rPr lang="en-US" sz="2800" dirty="0"/>
              <a:t> </a:t>
            </a:r>
            <a:r>
              <a:rPr lang="en-US" sz="2800" dirty="0" err="1"/>
              <a:t>gelas</a:t>
            </a:r>
            <a:r>
              <a:rPr lang="en-US" sz="2800" dirty="0"/>
              <a:t> </a:t>
            </a:r>
            <a:r>
              <a:rPr lang="en-US" sz="2800" dirty="0" err="1"/>
              <a:t>bantuan</a:t>
            </a:r>
            <a:r>
              <a:rPr lang="en-US" sz="2800" dirty="0"/>
              <a:t> </a:t>
            </a:r>
            <a:r>
              <a:rPr lang="en-US" sz="2800" dirty="0" err="1"/>
              <a:t>gelas</a:t>
            </a:r>
            <a:r>
              <a:rPr lang="en-US" sz="2800" dirty="0"/>
              <a:t> C.</a:t>
            </a:r>
          </a:p>
        </p:txBody>
      </p:sp>
      <p:sp>
        <p:nvSpPr>
          <p:cNvPr id="4" name="Content Placeholder 2">
            <a:extLst>
              <a:ext uri="{FF2B5EF4-FFF2-40B4-BE49-F238E27FC236}">
                <a16:creationId xmlns:a16="http://schemas.microsoft.com/office/drawing/2014/main" id="{869A810C-D194-4B3C-A481-4D3577037F3E}"/>
              </a:ext>
            </a:extLst>
          </p:cNvPr>
          <p:cNvSpPr txBox="1">
            <a:spLocks/>
          </p:cNvSpPr>
          <p:nvPr/>
        </p:nvSpPr>
        <p:spPr>
          <a:xfrm>
            <a:off x="827424" y="4420453"/>
            <a:ext cx="10554574" cy="1779870"/>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en-US" sz="2800" dirty="0"/>
              <a:t>T0 : </a:t>
            </a:r>
            <a:r>
              <a:rPr lang="en-US" sz="2800" dirty="0" err="1"/>
              <a:t>gelas</a:t>
            </a:r>
            <a:r>
              <a:rPr lang="en-US" sz="2800" dirty="0"/>
              <a:t> A </a:t>
            </a:r>
            <a:r>
              <a:rPr lang="en-US" sz="2800" dirty="0" err="1"/>
              <a:t>berisikan</a:t>
            </a:r>
            <a:r>
              <a:rPr lang="en-US" sz="2800" dirty="0"/>
              <a:t> kopi dan </a:t>
            </a:r>
            <a:r>
              <a:rPr lang="en-US" sz="2800" dirty="0" err="1"/>
              <a:t>gelas</a:t>
            </a:r>
            <a:r>
              <a:rPr lang="en-US" sz="2800" dirty="0"/>
              <a:t> B </a:t>
            </a:r>
            <a:r>
              <a:rPr lang="en-US" sz="2800" dirty="0" err="1"/>
              <a:t>berisikan</a:t>
            </a:r>
            <a:r>
              <a:rPr lang="en-US" sz="2800" dirty="0"/>
              <a:t> susu</a:t>
            </a:r>
          </a:p>
          <a:p>
            <a:pPr marL="0" indent="0">
              <a:buFont typeface="Wingdings 2" charset="2"/>
              <a:buNone/>
            </a:pPr>
            <a:r>
              <a:rPr lang="en-US" sz="2800" b="1" dirty="0">
                <a:solidFill>
                  <a:srgbClr val="FFFF00"/>
                </a:solidFill>
              </a:rPr>
              <a:t>======</a:t>
            </a:r>
            <a:r>
              <a:rPr lang="en-US" sz="2800" b="1" dirty="0" err="1">
                <a:solidFill>
                  <a:srgbClr val="FFFF00"/>
                </a:solidFill>
              </a:rPr>
              <a:t>Algoritma</a:t>
            </a:r>
            <a:r>
              <a:rPr lang="en-US" sz="2800" b="1" dirty="0">
                <a:solidFill>
                  <a:srgbClr val="FFFF00"/>
                </a:solidFill>
              </a:rPr>
              <a:t>/Proses/Langkah</a:t>
            </a:r>
          </a:p>
          <a:p>
            <a:pPr marL="0" indent="0">
              <a:buFont typeface="Wingdings 2" charset="2"/>
              <a:buNone/>
            </a:pPr>
            <a:r>
              <a:rPr lang="en-US" sz="2800" dirty="0"/>
              <a:t>T1: </a:t>
            </a:r>
            <a:r>
              <a:rPr lang="en-US" sz="2800" dirty="0" err="1"/>
              <a:t>gelas</a:t>
            </a:r>
            <a:r>
              <a:rPr lang="en-US" sz="2800" dirty="0"/>
              <a:t> A </a:t>
            </a:r>
            <a:r>
              <a:rPr lang="en-US" sz="2800" dirty="0" err="1"/>
              <a:t>berisikan</a:t>
            </a:r>
            <a:r>
              <a:rPr lang="en-US" sz="2800" dirty="0"/>
              <a:t> susu dan </a:t>
            </a:r>
            <a:r>
              <a:rPr lang="en-US" sz="2800" dirty="0" err="1"/>
              <a:t>gelas</a:t>
            </a:r>
            <a:r>
              <a:rPr lang="en-US" sz="2800" dirty="0"/>
              <a:t> B </a:t>
            </a:r>
            <a:r>
              <a:rPr lang="en-US" sz="2800" dirty="0" err="1"/>
              <a:t>berisikan</a:t>
            </a:r>
            <a:r>
              <a:rPr lang="en-US" sz="2800" dirty="0"/>
              <a:t> kopi</a:t>
            </a:r>
          </a:p>
        </p:txBody>
      </p:sp>
    </p:spTree>
    <p:extLst>
      <p:ext uri="{BB962C8B-B14F-4D97-AF65-F5344CB8AC3E}">
        <p14:creationId xmlns:p14="http://schemas.microsoft.com/office/powerpoint/2010/main" val="753697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err="1"/>
              <a:t>Menukarkan</a:t>
            </a:r>
            <a:r>
              <a:rPr lang="en-US" dirty="0"/>
              <a:t> </a:t>
            </a:r>
            <a:r>
              <a:rPr lang="en-US" dirty="0" err="1"/>
              <a:t>isi</a:t>
            </a:r>
            <a:r>
              <a:rPr lang="en-US" dirty="0"/>
              <a:t> </a:t>
            </a:r>
            <a:r>
              <a:rPr lang="en-US" dirty="0" err="1"/>
              <a:t>gelas</a:t>
            </a:r>
            <a:r>
              <a:rPr lang="en-US" dirty="0"/>
              <a:t> (</a:t>
            </a:r>
            <a:r>
              <a:rPr lang="en-US" dirty="0" err="1"/>
              <a:t>solusi</a:t>
            </a:r>
            <a:r>
              <a:rPr lang="en-US" dirty="0"/>
              <a:t>)</a:t>
            </a:r>
            <a:endParaRPr lang="id-ID" dirty="0"/>
          </a:p>
        </p:txBody>
      </p:sp>
      <p:sp>
        <p:nvSpPr>
          <p:cNvPr id="3" name="Content Placeholder 2"/>
          <p:cNvSpPr>
            <a:spLocks noGrp="1"/>
          </p:cNvSpPr>
          <p:nvPr>
            <p:ph idx="1"/>
          </p:nvPr>
        </p:nvSpPr>
        <p:spPr>
          <a:xfrm>
            <a:off x="818712" y="2222287"/>
            <a:ext cx="10554574" cy="3476148"/>
          </a:xfrm>
        </p:spPr>
        <p:txBody>
          <a:bodyPr>
            <a:noAutofit/>
          </a:bodyPr>
          <a:lstStyle/>
          <a:p>
            <a:pPr marL="0" indent="0">
              <a:buNone/>
            </a:pPr>
            <a:endParaRPr lang="en-US" sz="2800" dirty="0"/>
          </a:p>
        </p:txBody>
      </p:sp>
      <p:pic>
        <p:nvPicPr>
          <p:cNvPr id="5" name="Picture 4">
            <a:extLst>
              <a:ext uri="{FF2B5EF4-FFF2-40B4-BE49-F238E27FC236}">
                <a16:creationId xmlns:a16="http://schemas.microsoft.com/office/drawing/2014/main" id="{CF8C181D-0291-4940-8B9F-CCEA368933AA}"/>
              </a:ext>
            </a:extLst>
          </p:cNvPr>
          <p:cNvPicPr>
            <a:picLocks noChangeAspect="1"/>
          </p:cNvPicPr>
          <p:nvPr/>
        </p:nvPicPr>
        <p:blipFill rotWithShape="1">
          <a:blip r:embed="rId2"/>
          <a:srcRect l="16521" t="24335" r="13697" b="28492"/>
          <a:stretch/>
        </p:blipFill>
        <p:spPr>
          <a:xfrm>
            <a:off x="818712" y="2275295"/>
            <a:ext cx="10715340" cy="4072496"/>
          </a:xfrm>
          <a:prstGeom prst="rect">
            <a:avLst/>
          </a:prstGeom>
        </p:spPr>
      </p:pic>
    </p:spTree>
    <p:extLst>
      <p:ext uri="{BB962C8B-B14F-4D97-AF65-F5344CB8AC3E}">
        <p14:creationId xmlns:p14="http://schemas.microsoft.com/office/powerpoint/2010/main" val="3545165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err="1"/>
              <a:t>menghitung</a:t>
            </a:r>
            <a:r>
              <a:rPr lang="en-US" dirty="0"/>
              <a:t> </a:t>
            </a:r>
            <a:r>
              <a:rPr lang="en-US" dirty="0" err="1"/>
              <a:t>luas</a:t>
            </a:r>
            <a:r>
              <a:rPr lang="en-US" dirty="0"/>
              <a:t> dan </a:t>
            </a:r>
            <a:r>
              <a:rPr lang="en-US" dirty="0" err="1"/>
              <a:t>kel</a:t>
            </a:r>
            <a:r>
              <a:rPr lang="en-US" dirty="0"/>
              <a:t>. </a:t>
            </a:r>
            <a:r>
              <a:rPr lang="en-US" dirty="0" err="1"/>
              <a:t>bjSr</a:t>
            </a:r>
            <a:endParaRPr lang="id-ID" dirty="0"/>
          </a:p>
        </p:txBody>
      </p:sp>
      <p:sp>
        <p:nvSpPr>
          <p:cNvPr id="3" name="Content Placeholder 2"/>
          <p:cNvSpPr>
            <a:spLocks noGrp="1"/>
          </p:cNvSpPr>
          <p:nvPr>
            <p:ph idx="1"/>
          </p:nvPr>
        </p:nvSpPr>
        <p:spPr>
          <a:xfrm>
            <a:off x="818712" y="2222287"/>
            <a:ext cx="10554574" cy="1779870"/>
          </a:xfrm>
        </p:spPr>
        <p:txBody>
          <a:bodyPr>
            <a:noAutofit/>
          </a:bodyPr>
          <a:lstStyle/>
          <a:p>
            <a:pPr marL="0" indent="0">
              <a:buNone/>
            </a:pPr>
            <a:r>
              <a:rPr lang="en-US" sz="2800" dirty="0" err="1"/>
              <a:t>Diberikan</a:t>
            </a:r>
            <a:r>
              <a:rPr lang="en-US" sz="2800" dirty="0"/>
              <a:t> S </a:t>
            </a:r>
            <a:r>
              <a:rPr lang="en-US" sz="2800" dirty="0" err="1"/>
              <a:t>merupakan</a:t>
            </a:r>
            <a:r>
              <a:rPr lang="en-US" sz="2800" dirty="0"/>
              <a:t> integer </a:t>
            </a:r>
            <a:r>
              <a:rPr lang="en-US" sz="2800" dirty="0" err="1"/>
              <a:t>positif</a:t>
            </a:r>
            <a:r>
              <a:rPr lang="en-US" sz="2800" dirty="0"/>
              <a:t> </a:t>
            </a:r>
            <a:r>
              <a:rPr lang="en-US" sz="2800" dirty="0" err="1"/>
              <a:t>sembarang</a:t>
            </a:r>
            <a:r>
              <a:rPr lang="en-US" sz="2800" dirty="0"/>
              <a:t> yang </a:t>
            </a:r>
            <a:r>
              <a:rPr lang="en-US" sz="2800" dirty="0" err="1"/>
              <a:t>menyatakan</a:t>
            </a:r>
            <a:r>
              <a:rPr lang="en-US" sz="2800" dirty="0"/>
              <a:t> </a:t>
            </a:r>
            <a:r>
              <a:rPr lang="en-US" sz="2800" dirty="0" err="1"/>
              <a:t>sisi</a:t>
            </a:r>
            <a:r>
              <a:rPr lang="en-US" sz="2800" dirty="0"/>
              <a:t> </a:t>
            </a:r>
            <a:r>
              <a:rPr lang="en-US" sz="2800" dirty="0" err="1"/>
              <a:t>bujursangkar</a:t>
            </a:r>
            <a:r>
              <a:rPr lang="en-US" sz="2800" dirty="0"/>
              <a:t>, </a:t>
            </a:r>
            <a:r>
              <a:rPr lang="en-US" sz="2800" dirty="0" err="1"/>
              <a:t>maka</a:t>
            </a:r>
            <a:r>
              <a:rPr lang="en-US" sz="2800" dirty="0"/>
              <a:t> </a:t>
            </a:r>
            <a:r>
              <a:rPr lang="en-US" sz="2800" dirty="0" err="1"/>
              <a:t>buatlah</a:t>
            </a:r>
            <a:r>
              <a:rPr lang="en-US" sz="2800" dirty="0"/>
              <a:t> </a:t>
            </a:r>
            <a:r>
              <a:rPr lang="en-US" sz="2800" dirty="0" err="1"/>
              <a:t>algoritma</a:t>
            </a:r>
            <a:r>
              <a:rPr lang="en-US" sz="2800" dirty="0"/>
              <a:t> </a:t>
            </a:r>
            <a:r>
              <a:rPr lang="en-US" sz="2800" dirty="0" err="1"/>
              <a:t>untuk</a:t>
            </a:r>
            <a:r>
              <a:rPr lang="en-US" sz="2800" dirty="0"/>
              <a:t> </a:t>
            </a:r>
            <a:r>
              <a:rPr lang="en-US" sz="2800" dirty="0" err="1"/>
              <a:t>menghitung</a:t>
            </a:r>
            <a:r>
              <a:rPr lang="en-US" sz="2800" dirty="0"/>
              <a:t> </a:t>
            </a:r>
            <a:r>
              <a:rPr lang="en-US" sz="2800" dirty="0" err="1"/>
              <a:t>luas</a:t>
            </a:r>
            <a:r>
              <a:rPr lang="en-US" sz="2800" dirty="0"/>
              <a:t> dan </a:t>
            </a:r>
            <a:r>
              <a:rPr lang="en-US" sz="2800" dirty="0" err="1"/>
              <a:t>menampilkan</a:t>
            </a:r>
            <a:r>
              <a:rPr lang="en-US" sz="2800" dirty="0"/>
              <a:t> pada </a:t>
            </a:r>
            <a:r>
              <a:rPr lang="en-US" sz="2800" dirty="0" err="1"/>
              <a:t>layar</a:t>
            </a:r>
            <a:r>
              <a:rPr lang="en-US" sz="2800" dirty="0"/>
              <a:t>.</a:t>
            </a:r>
          </a:p>
        </p:txBody>
      </p:sp>
      <p:sp>
        <p:nvSpPr>
          <p:cNvPr id="4" name="Content Placeholder 2">
            <a:extLst>
              <a:ext uri="{FF2B5EF4-FFF2-40B4-BE49-F238E27FC236}">
                <a16:creationId xmlns:a16="http://schemas.microsoft.com/office/drawing/2014/main" id="{9E44BB1E-4D3B-49E1-B609-5498AE1C6A0E}"/>
              </a:ext>
            </a:extLst>
          </p:cNvPr>
          <p:cNvSpPr txBox="1">
            <a:spLocks/>
          </p:cNvSpPr>
          <p:nvPr/>
        </p:nvSpPr>
        <p:spPr>
          <a:xfrm>
            <a:off x="827424" y="3916871"/>
            <a:ext cx="10554574" cy="1779870"/>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en-US" sz="2800" dirty="0"/>
              <a:t>T0 : S integer </a:t>
            </a:r>
            <a:r>
              <a:rPr lang="en-US" sz="2800" dirty="0" err="1"/>
              <a:t>positif</a:t>
            </a:r>
            <a:r>
              <a:rPr lang="en-US" sz="2800" dirty="0"/>
              <a:t> </a:t>
            </a:r>
            <a:r>
              <a:rPr lang="en-US" sz="2800" dirty="0" err="1"/>
              <a:t>sembarang</a:t>
            </a:r>
            <a:endParaRPr lang="en-US" sz="2800" dirty="0"/>
          </a:p>
          <a:p>
            <a:pPr marL="0" indent="0">
              <a:buFont typeface="Wingdings 2" charset="2"/>
              <a:buNone/>
            </a:pPr>
            <a:r>
              <a:rPr lang="en-US" sz="2800" b="1" dirty="0">
                <a:solidFill>
                  <a:srgbClr val="FFFF00"/>
                </a:solidFill>
              </a:rPr>
              <a:t>======</a:t>
            </a:r>
            <a:r>
              <a:rPr lang="en-US" sz="2800" b="1" dirty="0" err="1">
                <a:solidFill>
                  <a:srgbClr val="FFFF00"/>
                </a:solidFill>
              </a:rPr>
              <a:t>Algoritma</a:t>
            </a:r>
            <a:r>
              <a:rPr lang="en-US" sz="2800" b="1" dirty="0">
                <a:solidFill>
                  <a:srgbClr val="FFFF00"/>
                </a:solidFill>
              </a:rPr>
              <a:t>/Proses/Langkah</a:t>
            </a:r>
            <a:endParaRPr lang="en-US" sz="2800" dirty="0"/>
          </a:p>
          <a:p>
            <a:pPr marL="0" indent="0">
              <a:buFont typeface="Wingdings 2" charset="2"/>
              <a:buNone/>
            </a:pPr>
            <a:r>
              <a:rPr lang="en-US" sz="2800" dirty="0"/>
              <a:t>T1: </a:t>
            </a:r>
            <a:r>
              <a:rPr lang="en-US" sz="2800" dirty="0" err="1"/>
              <a:t>menampilkan</a:t>
            </a:r>
            <a:r>
              <a:rPr lang="en-US" sz="2800" dirty="0"/>
              <a:t> </a:t>
            </a:r>
            <a:r>
              <a:rPr lang="en-US" sz="2800" dirty="0" err="1"/>
              <a:t>luas</a:t>
            </a:r>
            <a:r>
              <a:rPr lang="en-US" sz="2800" dirty="0"/>
              <a:t> </a:t>
            </a:r>
            <a:r>
              <a:rPr lang="en-US" sz="2800" dirty="0" err="1"/>
              <a:t>bujursangkar</a:t>
            </a:r>
            <a:r>
              <a:rPr lang="en-US" sz="2800" dirty="0"/>
              <a:t> pada </a:t>
            </a:r>
            <a:r>
              <a:rPr lang="en-US" sz="2800" dirty="0" err="1"/>
              <a:t>layar</a:t>
            </a:r>
            <a:endParaRPr lang="en-US" sz="2800" dirty="0"/>
          </a:p>
        </p:txBody>
      </p:sp>
    </p:spTree>
    <p:extLst>
      <p:ext uri="{BB962C8B-B14F-4D97-AF65-F5344CB8AC3E}">
        <p14:creationId xmlns:p14="http://schemas.microsoft.com/office/powerpoint/2010/main" val="3230542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Representasi</a:t>
            </a:r>
            <a:r>
              <a:rPr lang="en-US" dirty="0"/>
              <a:t> </a:t>
            </a:r>
            <a:r>
              <a:rPr lang="en-US" dirty="0" err="1"/>
              <a:t>Algoritma</a:t>
            </a:r>
            <a:br>
              <a:rPr lang="en-US" dirty="0"/>
            </a:b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Menghitung</a:t>
            </a:r>
            <a:r>
              <a:rPr lang="en-US" sz="1800" dirty="0">
                <a:effectLst/>
                <a:latin typeface="Calibri" panose="020F0502020204030204" pitchFamily="34" charset="0"/>
                <a:ea typeface="Calibri" panose="020F0502020204030204" pitchFamily="34" charset="0"/>
                <a:cs typeface="Times New Roman" panose="02020603050405020304" pitchFamily="18" charset="0"/>
              </a:rPr>
              <a:t> dan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menampilkan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luas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bujursangkar</a:t>
            </a:r>
            <a:endParaRPr lang="id-ID" dirty="0"/>
          </a:p>
        </p:txBody>
      </p:sp>
      <p:sp>
        <p:nvSpPr>
          <p:cNvPr id="3" name="Content Placeholder 2"/>
          <p:cNvSpPr>
            <a:spLocks noGrp="1"/>
          </p:cNvSpPr>
          <p:nvPr>
            <p:ph idx="1"/>
          </p:nvPr>
        </p:nvSpPr>
        <p:spPr>
          <a:xfrm>
            <a:off x="818712" y="2222287"/>
            <a:ext cx="10554574" cy="3476148"/>
          </a:xfrm>
        </p:spPr>
        <p:txBody>
          <a:bodyPr>
            <a:noAutofit/>
          </a:bodyPr>
          <a:lstStyle/>
          <a:p>
            <a:pPr marL="0" indent="0">
              <a:buNone/>
            </a:pPr>
            <a:r>
              <a:rPr lang="en-US" sz="2800" dirty="0"/>
              <a:t>.</a:t>
            </a:r>
          </a:p>
        </p:txBody>
      </p:sp>
      <p:pic>
        <p:nvPicPr>
          <p:cNvPr id="4" name="Picture 3">
            <a:extLst>
              <a:ext uri="{FF2B5EF4-FFF2-40B4-BE49-F238E27FC236}">
                <a16:creationId xmlns:a16="http://schemas.microsoft.com/office/drawing/2014/main" id="{75E269D3-F9D5-443B-ABB9-78C738557E06}"/>
              </a:ext>
            </a:extLst>
          </p:cNvPr>
          <p:cNvPicPr>
            <a:picLocks noChangeAspect="1"/>
          </p:cNvPicPr>
          <p:nvPr/>
        </p:nvPicPr>
        <p:blipFill rotWithShape="1">
          <a:blip r:embed="rId2"/>
          <a:srcRect l="22609" t="35162" r="21739" b="28105"/>
          <a:stretch/>
        </p:blipFill>
        <p:spPr>
          <a:xfrm>
            <a:off x="92765" y="1669775"/>
            <a:ext cx="8910850" cy="3306761"/>
          </a:xfrm>
          <a:prstGeom prst="rect">
            <a:avLst/>
          </a:prstGeom>
        </p:spPr>
      </p:pic>
      <p:pic>
        <p:nvPicPr>
          <p:cNvPr id="5" name="Picture 4">
            <a:extLst>
              <a:ext uri="{FF2B5EF4-FFF2-40B4-BE49-F238E27FC236}">
                <a16:creationId xmlns:a16="http://schemas.microsoft.com/office/drawing/2014/main" id="{FD8C1FF6-A00D-4C30-A98A-5DAE128FDD05}"/>
              </a:ext>
            </a:extLst>
          </p:cNvPr>
          <p:cNvPicPr>
            <a:picLocks noChangeAspect="1"/>
          </p:cNvPicPr>
          <p:nvPr/>
        </p:nvPicPr>
        <p:blipFill rotWithShape="1">
          <a:blip r:embed="rId3"/>
          <a:srcRect l="41413" t="24335" r="41848" b="10125"/>
          <a:stretch/>
        </p:blipFill>
        <p:spPr>
          <a:xfrm>
            <a:off x="9154058" y="-56040"/>
            <a:ext cx="2794733" cy="6152041"/>
          </a:xfrm>
          <a:prstGeom prst="rect">
            <a:avLst/>
          </a:prstGeom>
        </p:spPr>
      </p:pic>
      <p:sp>
        <p:nvSpPr>
          <p:cNvPr id="6" name="Title 1">
            <a:extLst>
              <a:ext uri="{FF2B5EF4-FFF2-40B4-BE49-F238E27FC236}">
                <a16:creationId xmlns:a16="http://schemas.microsoft.com/office/drawing/2014/main" id="{1E816913-2B00-46D7-BEFB-D56FD2C00AE8}"/>
              </a:ext>
            </a:extLst>
          </p:cNvPr>
          <p:cNvSpPr txBox="1">
            <a:spLocks/>
          </p:cNvSpPr>
          <p:nvPr/>
        </p:nvSpPr>
        <p:spPr>
          <a:xfrm>
            <a:off x="243207" y="4976536"/>
            <a:ext cx="4102854" cy="939121"/>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Bahasa Natural</a:t>
            </a:r>
            <a:endParaRPr lang="id-ID" dirty="0"/>
          </a:p>
        </p:txBody>
      </p:sp>
      <p:sp>
        <p:nvSpPr>
          <p:cNvPr id="8" name="Title 1">
            <a:extLst>
              <a:ext uri="{FF2B5EF4-FFF2-40B4-BE49-F238E27FC236}">
                <a16:creationId xmlns:a16="http://schemas.microsoft.com/office/drawing/2014/main" id="{AA90971F-CCFD-4B81-B53D-BCD1862C2D47}"/>
              </a:ext>
            </a:extLst>
          </p:cNvPr>
          <p:cNvSpPr txBox="1">
            <a:spLocks/>
          </p:cNvSpPr>
          <p:nvPr/>
        </p:nvSpPr>
        <p:spPr>
          <a:xfrm>
            <a:off x="9330571" y="5825224"/>
            <a:ext cx="4102854" cy="939121"/>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flowchart</a:t>
            </a:r>
            <a:endParaRPr lang="id-ID" dirty="0"/>
          </a:p>
        </p:txBody>
      </p:sp>
    </p:spTree>
    <p:extLst>
      <p:ext uri="{BB962C8B-B14F-4D97-AF65-F5344CB8AC3E}">
        <p14:creationId xmlns:p14="http://schemas.microsoft.com/office/powerpoint/2010/main" val="4257950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Representasi</a:t>
            </a:r>
            <a:r>
              <a:rPr lang="en-US" dirty="0"/>
              <a:t> </a:t>
            </a:r>
            <a:r>
              <a:rPr lang="en-US" dirty="0" err="1"/>
              <a:t>Algoritma</a:t>
            </a:r>
            <a:br>
              <a:rPr lang="en-US" dirty="0"/>
            </a:b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Menghitung</a:t>
            </a:r>
            <a:r>
              <a:rPr lang="en-US" sz="1800" dirty="0">
                <a:effectLst/>
                <a:latin typeface="Calibri" panose="020F0502020204030204" pitchFamily="34" charset="0"/>
                <a:ea typeface="Calibri" panose="020F0502020204030204" pitchFamily="34" charset="0"/>
                <a:cs typeface="Times New Roman" panose="02020603050405020304" pitchFamily="18" charset="0"/>
              </a:rPr>
              <a:t> dan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menampilkan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luas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bujursangkar</a:t>
            </a:r>
            <a:endParaRPr lang="id-ID" dirty="0"/>
          </a:p>
        </p:txBody>
      </p:sp>
      <p:sp>
        <p:nvSpPr>
          <p:cNvPr id="3" name="Content Placeholder 2"/>
          <p:cNvSpPr>
            <a:spLocks noGrp="1"/>
          </p:cNvSpPr>
          <p:nvPr>
            <p:ph idx="1"/>
          </p:nvPr>
        </p:nvSpPr>
        <p:spPr>
          <a:xfrm>
            <a:off x="818712" y="2222287"/>
            <a:ext cx="10554574" cy="3476148"/>
          </a:xfrm>
        </p:spPr>
        <p:txBody>
          <a:bodyPr>
            <a:noAutofit/>
          </a:bodyPr>
          <a:lstStyle/>
          <a:p>
            <a:pPr marL="0" indent="0">
              <a:buNone/>
            </a:pPr>
            <a:r>
              <a:rPr lang="en-US" sz="2800" dirty="0"/>
              <a:t>.</a:t>
            </a:r>
          </a:p>
        </p:txBody>
      </p:sp>
      <p:sp>
        <p:nvSpPr>
          <p:cNvPr id="6" name="Title 1">
            <a:extLst>
              <a:ext uri="{FF2B5EF4-FFF2-40B4-BE49-F238E27FC236}">
                <a16:creationId xmlns:a16="http://schemas.microsoft.com/office/drawing/2014/main" id="{1E816913-2B00-46D7-BEFB-D56FD2C00AE8}"/>
              </a:ext>
            </a:extLst>
          </p:cNvPr>
          <p:cNvSpPr txBox="1">
            <a:spLocks/>
          </p:cNvSpPr>
          <p:nvPr/>
        </p:nvSpPr>
        <p:spPr>
          <a:xfrm>
            <a:off x="2955234" y="5795332"/>
            <a:ext cx="8242853" cy="939121"/>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Pseudo Code (</a:t>
            </a:r>
            <a:r>
              <a:rPr lang="en-US" dirty="0" err="1"/>
              <a:t>Notasi</a:t>
            </a:r>
            <a:r>
              <a:rPr lang="en-US" dirty="0"/>
              <a:t> </a:t>
            </a:r>
            <a:r>
              <a:rPr lang="en-US" dirty="0" err="1"/>
              <a:t>Algoritmik</a:t>
            </a:r>
            <a:r>
              <a:rPr lang="en-US" dirty="0"/>
              <a:t>)</a:t>
            </a:r>
            <a:endParaRPr lang="id-ID" dirty="0"/>
          </a:p>
        </p:txBody>
      </p:sp>
      <p:pic>
        <p:nvPicPr>
          <p:cNvPr id="7" name="Picture 6">
            <a:extLst>
              <a:ext uri="{FF2B5EF4-FFF2-40B4-BE49-F238E27FC236}">
                <a16:creationId xmlns:a16="http://schemas.microsoft.com/office/drawing/2014/main" id="{23C609E9-F52A-46A0-B4EA-FE07316D63E6}"/>
              </a:ext>
            </a:extLst>
          </p:cNvPr>
          <p:cNvPicPr>
            <a:picLocks noChangeAspect="1"/>
          </p:cNvPicPr>
          <p:nvPr/>
        </p:nvPicPr>
        <p:blipFill rotWithShape="1">
          <a:blip r:embed="rId2"/>
          <a:srcRect l="26413" t="45215" r="25978" b="22499"/>
          <a:stretch/>
        </p:blipFill>
        <p:spPr>
          <a:xfrm>
            <a:off x="291546" y="1747248"/>
            <a:ext cx="11405709" cy="4348752"/>
          </a:xfrm>
          <a:prstGeom prst="rect">
            <a:avLst/>
          </a:prstGeom>
        </p:spPr>
      </p:pic>
    </p:spTree>
    <p:extLst>
      <p:ext uri="{BB962C8B-B14F-4D97-AF65-F5344CB8AC3E}">
        <p14:creationId xmlns:p14="http://schemas.microsoft.com/office/powerpoint/2010/main" val="1249174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962" y="447188"/>
            <a:ext cx="10571998" cy="970450"/>
          </a:xfrm>
        </p:spPr>
        <p:txBody>
          <a:bodyPr/>
          <a:lstStyle/>
          <a:p>
            <a:r>
              <a:rPr lang="en-US" dirty="0" err="1"/>
              <a:t>Konstruksi</a:t>
            </a:r>
            <a:r>
              <a:rPr lang="en-US" dirty="0"/>
              <a:t> </a:t>
            </a:r>
            <a:r>
              <a:rPr lang="en-US" dirty="0" err="1"/>
              <a:t>Penyelesaian</a:t>
            </a:r>
            <a:r>
              <a:rPr lang="en-US" dirty="0"/>
              <a:t> </a:t>
            </a:r>
            <a:r>
              <a:rPr lang="en-US" dirty="0" err="1"/>
              <a:t>Permasalahan</a:t>
            </a:r>
            <a:r>
              <a:rPr lang="en-US" dirty="0"/>
              <a:t> </a:t>
            </a:r>
            <a:r>
              <a:rPr lang="en-US" dirty="0" err="1"/>
              <a:t>Secara</a:t>
            </a:r>
            <a:r>
              <a:rPr lang="en-US" dirty="0"/>
              <a:t> </a:t>
            </a:r>
            <a:r>
              <a:rPr lang="en-US" dirty="0" err="1"/>
              <a:t>Algoritma</a:t>
            </a:r>
            <a:endParaRPr lang="id-ID" dirty="0"/>
          </a:p>
        </p:txBody>
      </p:sp>
      <p:sp>
        <p:nvSpPr>
          <p:cNvPr id="3" name="Content Placeholder 2"/>
          <p:cNvSpPr>
            <a:spLocks noGrp="1"/>
          </p:cNvSpPr>
          <p:nvPr>
            <p:ph idx="1"/>
          </p:nvPr>
        </p:nvSpPr>
        <p:spPr>
          <a:xfrm>
            <a:off x="818712" y="2222287"/>
            <a:ext cx="10554574" cy="3476148"/>
          </a:xfrm>
        </p:spPr>
        <p:txBody>
          <a:bodyPr>
            <a:noAutofit/>
          </a:bodyPr>
          <a:lstStyle/>
          <a:p>
            <a:pPr marL="0" indent="0">
              <a:buNone/>
            </a:pPr>
            <a:r>
              <a:rPr lang="en-US" sz="2800" dirty="0"/>
              <a:t>.</a:t>
            </a:r>
          </a:p>
        </p:txBody>
      </p:sp>
      <p:sp>
        <p:nvSpPr>
          <p:cNvPr id="4" name="Rectangle 2">
            <a:extLst>
              <a:ext uri="{FF2B5EF4-FFF2-40B4-BE49-F238E27FC236}">
                <a16:creationId xmlns:a16="http://schemas.microsoft.com/office/drawing/2014/main" id="{A1A39A9B-A520-45CD-8B3B-65F62D4367AA}"/>
              </a:ext>
            </a:extLst>
          </p:cNvPr>
          <p:cNvSpPr>
            <a:spLocks noChangeArrowheads="1"/>
          </p:cNvSpPr>
          <p:nvPr/>
        </p:nvSpPr>
        <p:spPr bwMode="auto">
          <a:xfrm>
            <a:off x="4632345" y="939320"/>
            <a:ext cx="15816348" cy="48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64AA2A02-C22B-4E27-95AD-053FE8722B6D}"/>
              </a:ext>
            </a:extLst>
          </p:cNvPr>
          <p:cNvGraphicFramePr>
            <a:graphicFrameLocks noChangeAspect="1"/>
          </p:cNvGraphicFramePr>
          <p:nvPr>
            <p:extLst>
              <p:ext uri="{D42A27DB-BD31-4B8C-83A1-F6EECF244321}">
                <p14:modId xmlns:p14="http://schemas.microsoft.com/office/powerpoint/2010/main" val="2129435621"/>
              </p:ext>
            </p:extLst>
          </p:nvPr>
        </p:nvGraphicFramePr>
        <p:xfrm>
          <a:off x="4735773" y="791082"/>
          <a:ext cx="7299069" cy="6039622"/>
        </p:xfrm>
        <a:graphic>
          <a:graphicData uri="http://schemas.openxmlformats.org/presentationml/2006/ole">
            <mc:AlternateContent xmlns:mc="http://schemas.openxmlformats.org/markup-compatibility/2006">
              <mc:Choice xmlns:v="urn:schemas-microsoft-com:vml" Requires="v">
                <p:oleObj name="Visio" r:id="rId2" imgW="5705470" imgH="4714930" progId="Visio.Drawing.15">
                  <p:embed/>
                </p:oleObj>
              </mc:Choice>
              <mc:Fallback>
                <p:oleObj name="Visio" r:id="rId2" imgW="5705470" imgH="4714930"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5773" y="791082"/>
                        <a:ext cx="7299069" cy="6039622"/>
                      </a:xfrm>
                      <a:prstGeom prst="rect">
                        <a:avLst/>
                      </a:prstGeom>
                      <a:noFill/>
                    </p:spPr>
                  </p:pic>
                </p:oleObj>
              </mc:Fallback>
            </mc:AlternateContent>
          </a:graphicData>
        </a:graphic>
      </p:graphicFrame>
    </p:spTree>
    <p:extLst>
      <p:ext uri="{BB962C8B-B14F-4D97-AF65-F5344CB8AC3E}">
        <p14:creationId xmlns:p14="http://schemas.microsoft.com/office/powerpoint/2010/main" val="2054755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Materi</a:t>
            </a:r>
            <a:r>
              <a:rPr lang="en-US" dirty="0"/>
              <a:t> </a:t>
            </a:r>
            <a:r>
              <a:rPr lang="en-US" dirty="0" err="1"/>
              <a:t>Perkuliahan</a:t>
            </a:r>
            <a:endParaRPr lang="id-ID" dirty="0"/>
          </a:p>
        </p:txBody>
      </p:sp>
      <p:sp>
        <p:nvSpPr>
          <p:cNvPr id="3" name="Content Placeholder 2"/>
          <p:cNvSpPr>
            <a:spLocks noGrp="1"/>
          </p:cNvSpPr>
          <p:nvPr>
            <p:ph idx="1"/>
          </p:nvPr>
        </p:nvSpPr>
        <p:spPr>
          <a:xfrm>
            <a:off x="384312" y="2372139"/>
            <a:ext cx="5711687" cy="4386469"/>
          </a:xfrm>
        </p:spPr>
        <p:txBody>
          <a:bodyPr>
            <a:noAutofit/>
          </a:bodyPr>
          <a:lstStyle/>
          <a:p>
            <a:pPr marL="514350" indent="-514350">
              <a:buFont typeface="+mj-lt"/>
              <a:buAutoNum type="arabicPeriod"/>
            </a:pPr>
            <a:r>
              <a:rPr lang="en-US" sz="3000" dirty="0" err="1"/>
              <a:t>Pendahuluan</a:t>
            </a:r>
            <a:endParaRPr lang="en-US" sz="3000" dirty="0"/>
          </a:p>
          <a:p>
            <a:pPr marL="514350" indent="-514350">
              <a:buFont typeface="+mj-lt"/>
              <a:buAutoNum type="arabicPeriod"/>
            </a:pPr>
            <a:r>
              <a:rPr lang="en-US" sz="3000" dirty="0"/>
              <a:t>Nama, Type Data, </a:t>
            </a:r>
            <a:r>
              <a:rPr lang="en-US" sz="3000" dirty="0" err="1"/>
              <a:t>Konstanta</a:t>
            </a:r>
            <a:r>
              <a:rPr lang="en-US" sz="3000" dirty="0"/>
              <a:t>, dan </a:t>
            </a:r>
            <a:r>
              <a:rPr lang="en-US" sz="3000" dirty="0" err="1"/>
              <a:t>Variabel</a:t>
            </a:r>
            <a:endParaRPr lang="en-US" sz="3000" dirty="0"/>
          </a:p>
          <a:p>
            <a:pPr marL="514350" indent="-514350">
              <a:buFont typeface="+mj-lt"/>
              <a:buAutoNum type="arabicPeriod"/>
            </a:pPr>
            <a:r>
              <a:rPr lang="en-US" sz="3000" dirty="0" err="1"/>
              <a:t>Notasi</a:t>
            </a:r>
            <a:r>
              <a:rPr lang="en-US" sz="3000" dirty="0"/>
              <a:t> </a:t>
            </a:r>
            <a:r>
              <a:rPr lang="en-US" sz="3000" dirty="0" err="1"/>
              <a:t>Algoritmik</a:t>
            </a:r>
            <a:endParaRPr lang="en-US" sz="3000" dirty="0"/>
          </a:p>
          <a:p>
            <a:pPr marL="514350" indent="-514350">
              <a:buFont typeface="+mj-lt"/>
              <a:buAutoNum type="arabicPeriod"/>
            </a:pPr>
            <a:r>
              <a:rPr lang="en-US" sz="3000" dirty="0"/>
              <a:t>Sequence</a:t>
            </a:r>
          </a:p>
          <a:p>
            <a:pPr marL="514350" indent="-514350">
              <a:buFont typeface="+mj-lt"/>
              <a:buAutoNum type="arabicPeriod"/>
            </a:pPr>
            <a:r>
              <a:rPr lang="en-US" sz="3000" dirty="0" err="1"/>
              <a:t>Kondisional</a:t>
            </a:r>
            <a:r>
              <a:rPr lang="en-US" sz="3000" dirty="0"/>
              <a:t> (Analisa </a:t>
            </a:r>
            <a:r>
              <a:rPr lang="en-US" sz="3000" dirty="0" err="1"/>
              <a:t>Kasus</a:t>
            </a:r>
            <a:r>
              <a:rPr lang="en-US" sz="3000" dirty="0"/>
              <a:t>)</a:t>
            </a:r>
          </a:p>
          <a:p>
            <a:pPr marL="514350" indent="-514350">
              <a:buFont typeface="+mj-lt"/>
              <a:buAutoNum type="arabicPeriod"/>
            </a:pPr>
            <a:r>
              <a:rPr lang="en-US" sz="3000" dirty="0" err="1"/>
              <a:t>Perulangan</a:t>
            </a:r>
            <a:endParaRPr lang="en-US" sz="3000" dirty="0"/>
          </a:p>
        </p:txBody>
      </p:sp>
      <p:sp>
        <p:nvSpPr>
          <p:cNvPr id="4" name="Content Placeholder 2">
            <a:extLst>
              <a:ext uri="{FF2B5EF4-FFF2-40B4-BE49-F238E27FC236}">
                <a16:creationId xmlns:a16="http://schemas.microsoft.com/office/drawing/2014/main" id="{FA7DF26B-DF53-447A-9601-4BB54857C464}"/>
              </a:ext>
            </a:extLst>
          </p:cNvPr>
          <p:cNvSpPr txBox="1">
            <a:spLocks/>
          </p:cNvSpPr>
          <p:nvPr/>
        </p:nvSpPr>
        <p:spPr>
          <a:xfrm>
            <a:off x="6089376" y="2365519"/>
            <a:ext cx="5711687" cy="4386469"/>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514350" indent="-514350">
              <a:buFont typeface="+mj-lt"/>
              <a:buAutoNum type="arabicPeriod" startAt="7"/>
            </a:pPr>
            <a:r>
              <a:rPr lang="en-US" sz="3000" dirty="0" err="1"/>
              <a:t>Tabel</a:t>
            </a:r>
            <a:r>
              <a:rPr lang="en-US" sz="3000" dirty="0"/>
              <a:t> (Array/</a:t>
            </a:r>
            <a:r>
              <a:rPr lang="en-US" sz="3000" dirty="0" err="1"/>
              <a:t>Larik</a:t>
            </a:r>
            <a:r>
              <a:rPr lang="en-US" sz="3000" dirty="0"/>
              <a:t>)</a:t>
            </a:r>
          </a:p>
          <a:p>
            <a:pPr marL="514350" indent="-514350">
              <a:buFont typeface="+mj-lt"/>
              <a:buAutoNum type="arabicPeriod" startAt="7"/>
            </a:pPr>
            <a:r>
              <a:rPr lang="en-US" sz="3000" dirty="0"/>
              <a:t>Sub Program</a:t>
            </a:r>
          </a:p>
          <a:p>
            <a:pPr marL="514350" indent="-514350">
              <a:buFont typeface="+mj-lt"/>
              <a:buAutoNum type="arabicPeriod" startAt="7"/>
            </a:pPr>
            <a:r>
              <a:rPr lang="en-US" sz="3600" dirty="0">
                <a:solidFill>
                  <a:srgbClr val="FF0000"/>
                </a:solidFill>
              </a:rPr>
              <a:t>Searching</a:t>
            </a:r>
          </a:p>
          <a:p>
            <a:pPr marL="514350" indent="-514350">
              <a:buFont typeface="+mj-lt"/>
              <a:buAutoNum type="arabicPeriod" startAt="7"/>
            </a:pPr>
            <a:r>
              <a:rPr lang="en-US" sz="3600" dirty="0">
                <a:solidFill>
                  <a:srgbClr val="FF0000"/>
                </a:solidFill>
              </a:rPr>
              <a:t>Sorting</a:t>
            </a:r>
          </a:p>
          <a:p>
            <a:pPr marL="514350" indent="-514350">
              <a:buFont typeface="+mj-lt"/>
              <a:buAutoNum type="arabicPeriod" startAt="7"/>
            </a:pPr>
            <a:r>
              <a:rPr lang="en-US" sz="3600" dirty="0" err="1">
                <a:solidFill>
                  <a:srgbClr val="FF0000"/>
                </a:solidFill>
              </a:rPr>
              <a:t>Rekursif</a:t>
            </a:r>
            <a:endParaRPr lang="en-US" sz="3600" dirty="0">
              <a:solidFill>
                <a:srgbClr val="FF0000"/>
              </a:solidFill>
            </a:endParaRPr>
          </a:p>
          <a:p>
            <a:pPr marL="514350" indent="-514350">
              <a:buFont typeface="+mj-lt"/>
              <a:buAutoNum type="arabicPeriod" startAt="7"/>
            </a:pPr>
            <a:r>
              <a:rPr lang="en-US" sz="3600" dirty="0" err="1">
                <a:solidFill>
                  <a:srgbClr val="FF0000"/>
                </a:solidFill>
              </a:rPr>
              <a:t>Studi</a:t>
            </a:r>
            <a:r>
              <a:rPr lang="en-US" sz="3600" dirty="0">
                <a:solidFill>
                  <a:srgbClr val="FF0000"/>
                </a:solidFill>
              </a:rPr>
              <a:t> </a:t>
            </a:r>
            <a:r>
              <a:rPr lang="en-US" sz="3600" dirty="0" err="1">
                <a:solidFill>
                  <a:srgbClr val="FF0000"/>
                </a:solidFill>
              </a:rPr>
              <a:t>Kasus</a:t>
            </a:r>
            <a:endParaRPr lang="en-US" sz="3600" dirty="0">
              <a:solidFill>
                <a:srgbClr val="FF0000"/>
              </a:solidFill>
            </a:endParaRPr>
          </a:p>
        </p:txBody>
      </p:sp>
    </p:spTree>
    <p:extLst>
      <p:ext uri="{BB962C8B-B14F-4D97-AF65-F5344CB8AC3E}">
        <p14:creationId xmlns:p14="http://schemas.microsoft.com/office/powerpoint/2010/main" val="3690457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862" y="447188"/>
            <a:ext cx="11259324" cy="970450"/>
          </a:xfrm>
        </p:spPr>
        <p:txBody>
          <a:bodyPr/>
          <a:lstStyle/>
          <a:p>
            <a:r>
              <a:rPr lang="en-US" dirty="0" err="1"/>
              <a:t>Translasi</a:t>
            </a:r>
            <a:r>
              <a:rPr lang="en-US" dirty="0"/>
              <a:t> </a:t>
            </a:r>
            <a:r>
              <a:rPr lang="en-US" dirty="0" err="1"/>
              <a:t>Algoritma</a:t>
            </a:r>
            <a:r>
              <a:rPr lang="en-US" dirty="0"/>
              <a:t> </a:t>
            </a:r>
            <a:r>
              <a:rPr lang="en-US" dirty="0" err="1"/>
              <a:t>ke</a:t>
            </a:r>
            <a:r>
              <a:rPr lang="en-US" dirty="0"/>
              <a:t> Bahasa </a:t>
            </a:r>
            <a:r>
              <a:rPr lang="en-US" dirty="0" err="1"/>
              <a:t>Pemrograman</a:t>
            </a:r>
            <a:endParaRPr lang="id-ID" dirty="0"/>
          </a:p>
        </p:txBody>
      </p:sp>
      <p:sp>
        <p:nvSpPr>
          <p:cNvPr id="3" name="Content Placeholder 2"/>
          <p:cNvSpPr>
            <a:spLocks noGrp="1"/>
          </p:cNvSpPr>
          <p:nvPr>
            <p:ph idx="1"/>
          </p:nvPr>
        </p:nvSpPr>
        <p:spPr>
          <a:xfrm>
            <a:off x="818712" y="2222287"/>
            <a:ext cx="10554574" cy="3476148"/>
          </a:xfrm>
        </p:spPr>
        <p:txBody>
          <a:bodyPr>
            <a:noAutofit/>
          </a:bodyPr>
          <a:lstStyle/>
          <a:p>
            <a:pPr marL="0" indent="0">
              <a:buNone/>
            </a:pPr>
            <a:r>
              <a:rPr lang="en-US" sz="2800" dirty="0"/>
              <a:t>.</a:t>
            </a:r>
          </a:p>
        </p:txBody>
      </p:sp>
      <p:sp>
        <p:nvSpPr>
          <p:cNvPr id="4" name="Rectangle 2">
            <a:extLst>
              <a:ext uri="{FF2B5EF4-FFF2-40B4-BE49-F238E27FC236}">
                <a16:creationId xmlns:a16="http://schemas.microsoft.com/office/drawing/2014/main" id="{A1A39A9B-A520-45CD-8B3B-65F62D4367AA}"/>
              </a:ext>
            </a:extLst>
          </p:cNvPr>
          <p:cNvSpPr>
            <a:spLocks noChangeArrowheads="1"/>
          </p:cNvSpPr>
          <p:nvPr/>
        </p:nvSpPr>
        <p:spPr bwMode="auto">
          <a:xfrm>
            <a:off x="4632345" y="939320"/>
            <a:ext cx="15816348" cy="48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A0C79AF3-06C7-42BF-B32B-9FF5E1EF7891}"/>
              </a:ext>
            </a:extLst>
          </p:cNvPr>
          <p:cNvPicPr>
            <a:picLocks noChangeAspect="1"/>
          </p:cNvPicPr>
          <p:nvPr/>
        </p:nvPicPr>
        <p:blipFill rotWithShape="1">
          <a:blip r:embed="rId2"/>
          <a:srcRect l="21492" t="26072" r="21418" b="7203"/>
          <a:stretch/>
        </p:blipFill>
        <p:spPr>
          <a:xfrm>
            <a:off x="95531" y="2066545"/>
            <a:ext cx="6960358" cy="4573791"/>
          </a:xfrm>
          <a:prstGeom prst="rect">
            <a:avLst/>
          </a:prstGeom>
        </p:spPr>
      </p:pic>
      <p:pic>
        <p:nvPicPr>
          <p:cNvPr id="8" name="Picture 7">
            <a:extLst>
              <a:ext uri="{FF2B5EF4-FFF2-40B4-BE49-F238E27FC236}">
                <a16:creationId xmlns:a16="http://schemas.microsoft.com/office/drawing/2014/main" id="{42305E89-55E8-422E-A2DD-A6BF1417D54C}"/>
              </a:ext>
            </a:extLst>
          </p:cNvPr>
          <p:cNvPicPr/>
          <p:nvPr/>
        </p:nvPicPr>
        <p:blipFill rotWithShape="1">
          <a:blip r:embed="rId3"/>
          <a:srcRect l="2243" t="7507" r="73425" b="74344"/>
          <a:stretch/>
        </p:blipFill>
        <p:spPr bwMode="auto">
          <a:xfrm>
            <a:off x="7274253" y="2937016"/>
            <a:ext cx="4819650" cy="2021205"/>
          </a:xfrm>
          <a:prstGeom prst="rect">
            <a:avLst/>
          </a:prstGeom>
          <a:ln>
            <a:noFill/>
          </a:ln>
          <a:extLst>
            <a:ext uri="{53640926-AAD7-44D8-BBD7-CCE9431645EC}">
              <a14:shadowObscured xmlns:a14="http://schemas.microsoft.com/office/drawing/2010/main"/>
            </a:ext>
          </a:extLst>
        </p:spPr>
      </p:pic>
      <p:sp>
        <p:nvSpPr>
          <p:cNvPr id="9" name="Title 1">
            <a:extLst>
              <a:ext uri="{FF2B5EF4-FFF2-40B4-BE49-F238E27FC236}">
                <a16:creationId xmlns:a16="http://schemas.microsoft.com/office/drawing/2014/main" id="{10FE5080-383D-4609-A841-742B604ABB89}"/>
              </a:ext>
            </a:extLst>
          </p:cNvPr>
          <p:cNvSpPr txBox="1">
            <a:spLocks/>
          </p:cNvSpPr>
          <p:nvPr/>
        </p:nvSpPr>
        <p:spPr>
          <a:xfrm>
            <a:off x="8985509" y="2118718"/>
            <a:ext cx="1741632" cy="745227"/>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Solusi</a:t>
            </a:r>
            <a:endParaRPr lang="id-ID" dirty="0"/>
          </a:p>
        </p:txBody>
      </p:sp>
      <p:sp>
        <p:nvSpPr>
          <p:cNvPr id="10" name="Arrow: Right 9">
            <a:extLst>
              <a:ext uri="{FF2B5EF4-FFF2-40B4-BE49-F238E27FC236}">
                <a16:creationId xmlns:a16="http://schemas.microsoft.com/office/drawing/2014/main" id="{F4CDCF38-9CE0-4333-A4F8-DC2968F52E41}"/>
              </a:ext>
            </a:extLst>
          </p:cNvPr>
          <p:cNvSpPr/>
          <p:nvPr/>
        </p:nvSpPr>
        <p:spPr>
          <a:xfrm>
            <a:off x="5868538" y="3483592"/>
            <a:ext cx="1392072" cy="4879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D6EDCFAE-A0C4-4AC6-82AF-B08A0A388D00}"/>
              </a:ext>
            </a:extLst>
          </p:cNvPr>
          <p:cNvSpPr txBox="1">
            <a:spLocks/>
          </p:cNvSpPr>
          <p:nvPr/>
        </p:nvSpPr>
        <p:spPr>
          <a:xfrm>
            <a:off x="5368849" y="2868969"/>
            <a:ext cx="1605158" cy="745227"/>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err="1">
                <a:solidFill>
                  <a:srgbClr val="FF0000"/>
                </a:solidFill>
              </a:rPr>
              <a:t>Kompile</a:t>
            </a:r>
            <a:endParaRPr lang="id-ID" sz="2800" dirty="0">
              <a:solidFill>
                <a:srgbClr val="FF0000"/>
              </a:solidFill>
            </a:endParaRPr>
          </a:p>
        </p:txBody>
      </p:sp>
    </p:spTree>
    <p:extLst>
      <p:ext uri="{BB962C8B-B14F-4D97-AF65-F5344CB8AC3E}">
        <p14:creationId xmlns:p14="http://schemas.microsoft.com/office/powerpoint/2010/main" val="2213514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Representasi</a:t>
            </a:r>
            <a:r>
              <a:rPr lang="en-US" dirty="0"/>
              <a:t> </a:t>
            </a:r>
            <a:r>
              <a:rPr lang="en-US" dirty="0" err="1"/>
              <a:t>Algoritma</a:t>
            </a:r>
            <a:br>
              <a:rPr lang="en-US" dirty="0"/>
            </a:br>
            <a:r>
              <a:rPr lang="en-US" sz="1800" dirty="0">
                <a:effectLst/>
                <a:latin typeface="Calibri" panose="020F0502020204030204" pitchFamily="34" charset="0"/>
                <a:ea typeface="Calibri" panose="020F0502020204030204" pitchFamily="34" charset="0"/>
                <a:cs typeface="Times New Roman" panose="02020603050405020304" pitchFamily="18" charset="0"/>
              </a:rPr>
              <a:t>Mana yang paling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mudah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utk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ditranslasikan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dalam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bahasa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pemrograman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id-ID" dirty="0"/>
          </a:p>
        </p:txBody>
      </p:sp>
      <p:sp>
        <p:nvSpPr>
          <p:cNvPr id="3" name="Content Placeholder 2"/>
          <p:cNvSpPr>
            <a:spLocks noGrp="1"/>
          </p:cNvSpPr>
          <p:nvPr>
            <p:ph idx="1"/>
          </p:nvPr>
        </p:nvSpPr>
        <p:spPr>
          <a:xfrm>
            <a:off x="818712" y="2222287"/>
            <a:ext cx="10554574" cy="3476148"/>
          </a:xfrm>
        </p:spPr>
        <p:txBody>
          <a:bodyPr>
            <a:noAutofit/>
          </a:bodyPr>
          <a:lstStyle/>
          <a:p>
            <a:pPr marL="0" indent="0">
              <a:buNone/>
            </a:pPr>
            <a:r>
              <a:rPr lang="en-US" sz="2800" dirty="0"/>
              <a:t>.</a:t>
            </a:r>
          </a:p>
        </p:txBody>
      </p:sp>
      <p:pic>
        <p:nvPicPr>
          <p:cNvPr id="4" name="Picture 3">
            <a:extLst>
              <a:ext uri="{FF2B5EF4-FFF2-40B4-BE49-F238E27FC236}">
                <a16:creationId xmlns:a16="http://schemas.microsoft.com/office/drawing/2014/main" id="{75E269D3-F9D5-443B-ABB9-78C738557E06}"/>
              </a:ext>
            </a:extLst>
          </p:cNvPr>
          <p:cNvPicPr>
            <a:picLocks noChangeAspect="1"/>
          </p:cNvPicPr>
          <p:nvPr/>
        </p:nvPicPr>
        <p:blipFill rotWithShape="1">
          <a:blip r:embed="rId2"/>
          <a:srcRect l="22609" t="35162" r="21739" b="28105"/>
          <a:stretch/>
        </p:blipFill>
        <p:spPr>
          <a:xfrm>
            <a:off x="867860" y="1629990"/>
            <a:ext cx="6742533" cy="2502112"/>
          </a:xfrm>
          <a:prstGeom prst="rect">
            <a:avLst/>
          </a:prstGeom>
        </p:spPr>
      </p:pic>
      <p:pic>
        <p:nvPicPr>
          <p:cNvPr id="5" name="Picture 4">
            <a:extLst>
              <a:ext uri="{FF2B5EF4-FFF2-40B4-BE49-F238E27FC236}">
                <a16:creationId xmlns:a16="http://schemas.microsoft.com/office/drawing/2014/main" id="{FD8C1FF6-A00D-4C30-A98A-5DAE128FDD05}"/>
              </a:ext>
            </a:extLst>
          </p:cNvPr>
          <p:cNvPicPr>
            <a:picLocks noChangeAspect="1"/>
          </p:cNvPicPr>
          <p:nvPr/>
        </p:nvPicPr>
        <p:blipFill rotWithShape="1">
          <a:blip r:embed="rId3"/>
          <a:srcRect l="41413" t="24335" r="41848" b="10125"/>
          <a:stretch/>
        </p:blipFill>
        <p:spPr>
          <a:xfrm>
            <a:off x="9330571" y="1030631"/>
            <a:ext cx="2353884" cy="5181601"/>
          </a:xfrm>
          <a:prstGeom prst="rect">
            <a:avLst/>
          </a:prstGeom>
        </p:spPr>
      </p:pic>
      <p:sp>
        <p:nvSpPr>
          <p:cNvPr id="8" name="Title 1">
            <a:extLst>
              <a:ext uri="{FF2B5EF4-FFF2-40B4-BE49-F238E27FC236}">
                <a16:creationId xmlns:a16="http://schemas.microsoft.com/office/drawing/2014/main" id="{AA90971F-CCFD-4B81-B53D-BCD1862C2D47}"/>
              </a:ext>
            </a:extLst>
          </p:cNvPr>
          <p:cNvSpPr txBox="1">
            <a:spLocks/>
          </p:cNvSpPr>
          <p:nvPr/>
        </p:nvSpPr>
        <p:spPr>
          <a:xfrm>
            <a:off x="9330571" y="5825224"/>
            <a:ext cx="4102854" cy="939121"/>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flowchart</a:t>
            </a:r>
            <a:endParaRPr lang="id-ID" dirty="0"/>
          </a:p>
        </p:txBody>
      </p:sp>
      <p:pic>
        <p:nvPicPr>
          <p:cNvPr id="9" name="Picture 8">
            <a:extLst>
              <a:ext uri="{FF2B5EF4-FFF2-40B4-BE49-F238E27FC236}">
                <a16:creationId xmlns:a16="http://schemas.microsoft.com/office/drawing/2014/main" id="{8A68DE57-775A-4804-9500-BE3203567D57}"/>
              </a:ext>
            </a:extLst>
          </p:cNvPr>
          <p:cNvPicPr>
            <a:picLocks noChangeAspect="1"/>
          </p:cNvPicPr>
          <p:nvPr/>
        </p:nvPicPr>
        <p:blipFill rotWithShape="1">
          <a:blip r:embed="rId4"/>
          <a:srcRect l="26413" t="45215" r="25978" b="22499"/>
          <a:stretch/>
        </p:blipFill>
        <p:spPr>
          <a:xfrm>
            <a:off x="867860" y="4196896"/>
            <a:ext cx="6742533" cy="2570783"/>
          </a:xfrm>
          <a:prstGeom prst="rect">
            <a:avLst/>
          </a:prstGeom>
        </p:spPr>
      </p:pic>
      <p:sp>
        <p:nvSpPr>
          <p:cNvPr id="10" name="Title 1">
            <a:extLst>
              <a:ext uri="{FF2B5EF4-FFF2-40B4-BE49-F238E27FC236}">
                <a16:creationId xmlns:a16="http://schemas.microsoft.com/office/drawing/2014/main" id="{79A652C4-64C3-4CE8-BFF9-ADC3CEE584CA}"/>
              </a:ext>
            </a:extLst>
          </p:cNvPr>
          <p:cNvSpPr txBox="1">
            <a:spLocks/>
          </p:cNvSpPr>
          <p:nvPr/>
        </p:nvSpPr>
        <p:spPr>
          <a:xfrm>
            <a:off x="5700154" y="2836978"/>
            <a:ext cx="1605158" cy="745227"/>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rgbClr val="FF0000"/>
                </a:solidFill>
              </a:rPr>
              <a:t>Bahasa Natural</a:t>
            </a:r>
            <a:endParaRPr lang="id-ID" sz="2800" dirty="0">
              <a:solidFill>
                <a:srgbClr val="FF0000"/>
              </a:solidFill>
            </a:endParaRPr>
          </a:p>
        </p:txBody>
      </p:sp>
      <p:sp>
        <p:nvSpPr>
          <p:cNvPr id="11" name="Title 1">
            <a:extLst>
              <a:ext uri="{FF2B5EF4-FFF2-40B4-BE49-F238E27FC236}">
                <a16:creationId xmlns:a16="http://schemas.microsoft.com/office/drawing/2014/main" id="{6294FD40-294D-4F30-8A92-DB5B670AF7C9}"/>
              </a:ext>
            </a:extLst>
          </p:cNvPr>
          <p:cNvSpPr txBox="1">
            <a:spLocks/>
          </p:cNvSpPr>
          <p:nvPr/>
        </p:nvSpPr>
        <p:spPr>
          <a:xfrm>
            <a:off x="5766410" y="4833509"/>
            <a:ext cx="1654803" cy="745227"/>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rgbClr val="FF0000"/>
                </a:solidFill>
              </a:rPr>
              <a:t>Pseudo Code</a:t>
            </a:r>
            <a:endParaRPr lang="id-ID" sz="2800" dirty="0">
              <a:solidFill>
                <a:srgbClr val="FF0000"/>
              </a:solidFill>
            </a:endParaRPr>
          </a:p>
        </p:txBody>
      </p:sp>
    </p:spTree>
    <p:extLst>
      <p:ext uri="{BB962C8B-B14F-4D97-AF65-F5344CB8AC3E}">
        <p14:creationId xmlns:p14="http://schemas.microsoft.com/office/powerpoint/2010/main" val="3524091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Latihan</a:t>
            </a:r>
            <a:endParaRPr lang="id-ID" dirty="0"/>
          </a:p>
        </p:txBody>
      </p:sp>
      <p:sp>
        <p:nvSpPr>
          <p:cNvPr id="3" name="Content Placeholder 2"/>
          <p:cNvSpPr>
            <a:spLocks noGrp="1"/>
          </p:cNvSpPr>
          <p:nvPr>
            <p:ph idx="1"/>
          </p:nvPr>
        </p:nvSpPr>
        <p:spPr>
          <a:xfrm>
            <a:off x="818712" y="2222286"/>
            <a:ext cx="10554574" cy="4188525"/>
          </a:xfrm>
        </p:spPr>
        <p:txBody>
          <a:bodyPr>
            <a:noAutofit/>
          </a:bodyPr>
          <a:lstStyle/>
          <a:p>
            <a:pPr marL="514350" indent="-514350">
              <a:buAutoNum type="arabicPeriod"/>
            </a:pPr>
            <a:r>
              <a:rPr lang="en-US" sz="2600" dirty="0" err="1"/>
              <a:t>Bagaimana</a:t>
            </a:r>
            <a:r>
              <a:rPr lang="en-US" sz="2600" dirty="0"/>
              <a:t> </a:t>
            </a:r>
            <a:r>
              <a:rPr lang="en-US" sz="2600" dirty="0" err="1"/>
              <a:t>membagikan</a:t>
            </a:r>
            <a:r>
              <a:rPr lang="en-US" sz="2600" dirty="0"/>
              <a:t> </a:t>
            </a:r>
            <a:r>
              <a:rPr lang="en-US" sz="2600" dirty="0" err="1"/>
              <a:t>sejumlah</a:t>
            </a:r>
            <a:r>
              <a:rPr lang="en-US" sz="2600" dirty="0"/>
              <a:t> </a:t>
            </a:r>
            <a:r>
              <a:rPr lang="en-US" sz="2600" dirty="0" err="1"/>
              <a:t>gula-gula</a:t>
            </a:r>
            <a:r>
              <a:rPr lang="en-US" sz="2600" dirty="0"/>
              <a:t> yang </a:t>
            </a:r>
            <a:r>
              <a:rPr lang="en-US" sz="2600" dirty="0" err="1"/>
              <a:t>tidak</a:t>
            </a:r>
            <a:r>
              <a:rPr lang="en-US" sz="2600" dirty="0"/>
              <a:t> </a:t>
            </a:r>
            <a:r>
              <a:rPr lang="en-US" sz="2600" dirty="0" err="1"/>
              <a:t>diketahui</a:t>
            </a:r>
            <a:r>
              <a:rPr lang="en-US" sz="2600" dirty="0"/>
              <a:t> </a:t>
            </a:r>
            <a:r>
              <a:rPr lang="en-US" sz="2600" dirty="0" err="1"/>
              <a:t>jumlahnya</a:t>
            </a:r>
            <a:r>
              <a:rPr lang="en-US" sz="2600" dirty="0"/>
              <a:t> </a:t>
            </a:r>
            <a:r>
              <a:rPr lang="en-US" sz="2600" dirty="0" err="1"/>
              <a:t>kepada</a:t>
            </a:r>
            <a:r>
              <a:rPr lang="en-US" sz="2600" dirty="0"/>
              <a:t> 3 orang </a:t>
            </a:r>
            <a:r>
              <a:rPr lang="en-US" sz="2600" dirty="0" err="1"/>
              <a:t>anak</a:t>
            </a:r>
            <a:r>
              <a:rPr lang="en-US" sz="2600" dirty="0"/>
              <a:t> </a:t>
            </a:r>
            <a:r>
              <a:rPr lang="en-US" sz="2600" dirty="0" err="1"/>
              <a:t>secara</a:t>
            </a:r>
            <a:r>
              <a:rPr lang="en-US" sz="2600" dirty="0"/>
              <a:t> </a:t>
            </a:r>
            <a:r>
              <a:rPr lang="en-US" sz="2600" dirty="0" err="1"/>
              <a:t>adil</a:t>
            </a:r>
            <a:r>
              <a:rPr lang="en-US" sz="2600" dirty="0"/>
              <a:t> dan </a:t>
            </a:r>
            <a:r>
              <a:rPr lang="en-US" sz="2600" dirty="0" err="1"/>
              <a:t>merata</a:t>
            </a:r>
            <a:r>
              <a:rPr lang="en-US" sz="2600" dirty="0"/>
              <a:t>. </a:t>
            </a:r>
            <a:r>
              <a:rPr lang="en-US" sz="2600" dirty="0" err="1"/>
              <a:t>Setiap</a:t>
            </a:r>
            <a:r>
              <a:rPr lang="en-US" sz="2600" dirty="0"/>
              <a:t> </a:t>
            </a:r>
            <a:r>
              <a:rPr lang="en-US" sz="2600" dirty="0" err="1"/>
              <a:t>anak</a:t>
            </a:r>
            <a:r>
              <a:rPr lang="en-US" sz="2600" dirty="0"/>
              <a:t> </a:t>
            </a:r>
            <a:r>
              <a:rPr lang="en-US" sz="2600" dirty="0" err="1"/>
              <a:t>mendapatkan</a:t>
            </a:r>
            <a:r>
              <a:rPr lang="en-US" sz="2600" dirty="0"/>
              <a:t> </a:t>
            </a:r>
            <a:r>
              <a:rPr lang="en-US" sz="2600" dirty="0" err="1"/>
              <a:t>jumlah</a:t>
            </a:r>
            <a:r>
              <a:rPr lang="en-US" sz="2600" dirty="0"/>
              <a:t> gula-gula yang </a:t>
            </a:r>
            <a:r>
              <a:rPr lang="en-US" sz="2600" dirty="0" err="1"/>
              <a:t>sama</a:t>
            </a:r>
            <a:r>
              <a:rPr lang="en-US" sz="2600" dirty="0"/>
              <a:t> dan </a:t>
            </a:r>
            <a:r>
              <a:rPr lang="en-US" sz="2600" dirty="0" err="1"/>
              <a:t>sisa</a:t>
            </a:r>
            <a:r>
              <a:rPr lang="en-US" sz="2600" dirty="0"/>
              <a:t> gula-gula </a:t>
            </a:r>
            <a:r>
              <a:rPr lang="en-US" sz="2600" dirty="0" err="1"/>
              <a:t>kurang</a:t>
            </a:r>
            <a:r>
              <a:rPr lang="en-US" sz="2600" dirty="0"/>
              <a:t> </a:t>
            </a:r>
            <a:r>
              <a:rPr lang="en-US" sz="2600" dirty="0" err="1"/>
              <a:t>dari</a:t>
            </a:r>
            <a:r>
              <a:rPr lang="en-US" sz="2600" dirty="0"/>
              <a:t> </a:t>
            </a:r>
            <a:r>
              <a:rPr lang="en-US" sz="2600" dirty="0" err="1"/>
              <a:t>jumlah</a:t>
            </a:r>
            <a:r>
              <a:rPr lang="en-US" sz="2600" dirty="0"/>
              <a:t> </a:t>
            </a:r>
            <a:r>
              <a:rPr lang="en-US" sz="2600" dirty="0" err="1"/>
              <a:t>anak</a:t>
            </a:r>
            <a:r>
              <a:rPr lang="en-US" sz="2600" dirty="0"/>
              <a:t>.</a:t>
            </a:r>
          </a:p>
          <a:p>
            <a:pPr marL="514350" indent="-514350">
              <a:buAutoNum type="arabicPeriod"/>
            </a:pPr>
            <a:r>
              <a:rPr lang="en-US" sz="2600" dirty="0" err="1"/>
              <a:t>Bagaimana</a:t>
            </a:r>
            <a:r>
              <a:rPr lang="en-US" sz="2600" dirty="0"/>
              <a:t> </a:t>
            </a:r>
            <a:r>
              <a:rPr lang="en-US" sz="2600" dirty="0" err="1"/>
              <a:t>membagikan</a:t>
            </a:r>
            <a:r>
              <a:rPr lang="en-US" sz="2600" dirty="0"/>
              <a:t> </a:t>
            </a:r>
            <a:r>
              <a:rPr lang="en-US" sz="2600" dirty="0" err="1"/>
              <a:t>sejumlah</a:t>
            </a:r>
            <a:r>
              <a:rPr lang="en-US" sz="2600" dirty="0"/>
              <a:t> gula-gula 3 rasa (</a:t>
            </a:r>
            <a:r>
              <a:rPr lang="en-US" sz="2600" dirty="0" err="1"/>
              <a:t>duren</a:t>
            </a:r>
            <a:r>
              <a:rPr lang="en-US" sz="2600" dirty="0"/>
              <a:t>, </a:t>
            </a:r>
            <a:r>
              <a:rPr lang="en-US" sz="2600" dirty="0" err="1"/>
              <a:t>kesemek</a:t>
            </a:r>
            <a:r>
              <a:rPr lang="en-US" sz="2600" dirty="0"/>
              <a:t>, dan melon) </a:t>
            </a:r>
            <a:r>
              <a:rPr lang="en-US" sz="2600" dirty="0" err="1"/>
              <a:t>dalam</a:t>
            </a:r>
            <a:r>
              <a:rPr lang="en-US" sz="2600" dirty="0"/>
              <a:t> 3 </a:t>
            </a:r>
            <a:r>
              <a:rPr lang="en-US" sz="2600" dirty="0" err="1"/>
              <a:t>kantong</a:t>
            </a:r>
            <a:r>
              <a:rPr lang="en-US" sz="2600" dirty="0"/>
              <a:t> </a:t>
            </a:r>
            <a:r>
              <a:rPr lang="en-US" sz="2600" dirty="0" err="1"/>
              <a:t>berbeda</a:t>
            </a:r>
            <a:r>
              <a:rPr lang="en-US" sz="2600" dirty="0"/>
              <a:t> </a:t>
            </a:r>
            <a:r>
              <a:rPr lang="en-US" sz="2600" dirty="0" err="1"/>
              <a:t>untuk</a:t>
            </a:r>
            <a:r>
              <a:rPr lang="en-US" sz="2600" dirty="0"/>
              <a:t> </a:t>
            </a:r>
            <a:r>
              <a:rPr lang="en-US" sz="2600" dirty="0" err="1"/>
              <a:t>setiap</a:t>
            </a:r>
            <a:r>
              <a:rPr lang="en-US" sz="2600" dirty="0"/>
              <a:t> rasa yang </a:t>
            </a:r>
            <a:r>
              <a:rPr lang="en-US" sz="2600" dirty="0" err="1"/>
              <a:t>tidak</a:t>
            </a:r>
            <a:r>
              <a:rPr lang="en-US" sz="2600" dirty="0"/>
              <a:t> </a:t>
            </a:r>
            <a:r>
              <a:rPr lang="en-US" sz="2600" dirty="0" err="1"/>
              <a:t>diketahui</a:t>
            </a:r>
            <a:r>
              <a:rPr lang="en-US" sz="2600" dirty="0"/>
              <a:t> </a:t>
            </a:r>
            <a:r>
              <a:rPr lang="en-US" sz="2600" dirty="0" err="1"/>
              <a:t>jumlahnya</a:t>
            </a:r>
            <a:r>
              <a:rPr lang="en-US" sz="2600" dirty="0"/>
              <a:t> </a:t>
            </a:r>
            <a:r>
              <a:rPr lang="en-US" sz="2600" dirty="0" err="1"/>
              <a:t>kepada</a:t>
            </a:r>
            <a:r>
              <a:rPr lang="en-US" sz="2600" dirty="0"/>
              <a:t> 3 orang </a:t>
            </a:r>
            <a:r>
              <a:rPr lang="en-US" sz="2600" dirty="0" err="1"/>
              <a:t>anak</a:t>
            </a:r>
            <a:r>
              <a:rPr lang="en-US" sz="2600" dirty="0"/>
              <a:t> </a:t>
            </a:r>
            <a:r>
              <a:rPr lang="en-US" sz="2600" dirty="0" err="1"/>
              <a:t>secara</a:t>
            </a:r>
            <a:r>
              <a:rPr lang="en-US" sz="2600" dirty="0"/>
              <a:t> </a:t>
            </a:r>
            <a:r>
              <a:rPr lang="en-US" sz="2600" dirty="0" err="1"/>
              <a:t>adil</a:t>
            </a:r>
            <a:r>
              <a:rPr lang="en-US" sz="2600" dirty="0"/>
              <a:t> dan </a:t>
            </a:r>
            <a:r>
              <a:rPr lang="en-US" sz="2600" dirty="0" err="1"/>
              <a:t>merata</a:t>
            </a:r>
            <a:r>
              <a:rPr lang="en-US" sz="2600" dirty="0"/>
              <a:t>. </a:t>
            </a:r>
            <a:r>
              <a:rPr lang="en-US" sz="2600" dirty="0" err="1"/>
              <a:t>Setiap</a:t>
            </a:r>
            <a:r>
              <a:rPr lang="en-US" sz="2600" dirty="0"/>
              <a:t> </a:t>
            </a:r>
            <a:r>
              <a:rPr lang="en-US" sz="2600" dirty="0" err="1"/>
              <a:t>anak</a:t>
            </a:r>
            <a:r>
              <a:rPr lang="en-US" sz="2600" dirty="0"/>
              <a:t> </a:t>
            </a:r>
            <a:r>
              <a:rPr lang="en-US" sz="2600" dirty="0" err="1"/>
              <a:t>mendapatkan</a:t>
            </a:r>
            <a:r>
              <a:rPr lang="en-US" sz="2600" dirty="0"/>
              <a:t> gula-gula </a:t>
            </a:r>
            <a:r>
              <a:rPr lang="en-US" sz="2600" dirty="0" err="1"/>
              <a:t>dengan</a:t>
            </a:r>
            <a:r>
              <a:rPr lang="en-US" sz="2600" dirty="0"/>
              <a:t> </a:t>
            </a:r>
            <a:r>
              <a:rPr lang="en-US" sz="2600" dirty="0" err="1"/>
              <a:t>jumlah</a:t>
            </a:r>
            <a:r>
              <a:rPr lang="en-US" sz="2600" dirty="0"/>
              <a:t> dan rasa yang </a:t>
            </a:r>
            <a:r>
              <a:rPr lang="en-US" sz="2600" dirty="0" err="1"/>
              <a:t>sama</a:t>
            </a:r>
            <a:r>
              <a:rPr lang="en-US" sz="2600" dirty="0"/>
              <a:t> dan </a:t>
            </a:r>
            <a:r>
              <a:rPr lang="en-US" sz="2600" dirty="0" err="1"/>
              <a:t>setiap</a:t>
            </a:r>
            <a:r>
              <a:rPr lang="en-US" sz="2600" dirty="0"/>
              <a:t> </a:t>
            </a:r>
            <a:r>
              <a:rPr lang="en-US" sz="2600" dirty="0" err="1"/>
              <a:t>kantong</a:t>
            </a:r>
            <a:r>
              <a:rPr lang="en-US" sz="2600" dirty="0"/>
              <a:t> </a:t>
            </a:r>
            <a:r>
              <a:rPr lang="en-US" sz="2600" dirty="0" err="1"/>
              <a:t>sisa</a:t>
            </a:r>
            <a:r>
              <a:rPr lang="en-US" sz="2600" dirty="0"/>
              <a:t> gula-</a:t>
            </a:r>
            <a:r>
              <a:rPr lang="en-US" sz="2600" dirty="0" err="1"/>
              <a:t>gulanya</a:t>
            </a:r>
            <a:r>
              <a:rPr lang="en-US" sz="2600" dirty="0"/>
              <a:t> </a:t>
            </a:r>
            <a:r>
              <a:rPr lang="en-US" sz="2600" dirty="0" err="1"/>
              <a:t>kurang</a:t>
            </a:r>
            <a:r>
              <a:rPr lang="en-US" sz="2600" dirty="0"/>
              <a:t> </a:t>
            </a:r>
            <a:r>
              <a:rPr lang="en-US" sz="2600" dirty="0" err="1"/>
              <a:t>jumlah</a:t>
            </a:r>
            <a:r>
              <a:rPr lang="en-US" sz="2600" dirty="0"/>
              <a:t> </a:t>
            </a:r>
            <a:r>
              <a:rPr lang="en-US" sz="2600" dirty="0" err="1"/>
              <a:t>anak</a:t>
            </a:r>
            <a:r>
              <a:rPr lang="en-US" sz="2600" dirty="0"/>
              <a:t>.</a:t>
            </a:r>
          </a:p>
        </p:txBody>
      </p:sp>
    </p:spTree>
    <p:extLst>
      <p:ext uri="{BB962C8B-B14F-4D97-AF65-F5344CB8AC3E}">
        <p14:creationId xmlns:p14="http://schemas.microsoft.com/office/powerpoint/2010/main" val="769576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Latihan</a:t>
            </a:r>
            <a:endParaRPr lang="id-ID" dirty="0"/>
          </a:p>
        </p:txBody>
      </p:sp>
      <p:sp>
        <p:nvSpPr>
          <p:cNvPr id="3" name="Content Placeholder 2"/>
          <p:cNvSpPr>
            <a:spLocks noGrp="1"/>
          </p:cNvSpPr>
          <p:nvPr>
            <p:ph idx="1"/>
          </p:nvPr>
        </p:nvSpPr>
        <p:spPr>
          <a:xfrm>
            <a:off x="818712" y="2222286"/>
            <a:ext cx="10554574" cy="4188525"/>
          </a:xfrm>
        </p:spPr>
        <p:txBody>
          <a:bodyPr>
            <a:noAutofit/>
          </a:bodyPr>
          <a:lstStyle/>
          <a:p>
            <a:pPr marL="514350" indent="-514350">
              <a:buFont typeface="+mj-lt"/>
              <a:buAutoNum type="arabicPeriod" startAt="3"/>
            </a:pPr>
            <a:r>
              <a:rPr lang="en-US" sz="2800" dirty="0" err="1"/>
              <a:t>Bagaimana</a:t>
            </a:r>
            <a:r>
              <a:rPr lang="en-US" sz="2800" dirty="0"/>
              <a:t> </a:t>
            </a:r>
            <a:r>
              <a:rPr lang="en-US" sz="2800" dirty="0" err="1"/>
              <a:t>menemukan</a:t>
            </a:r>
            <a:r>
              <a:rPr lang="en-US" sz="2800" dirty="0"/>
              <a:t> 1 </a:t>
            </a:r>
            <a:r>
              <a:rPr lang="en-US" sz="2800" dirty="0" err="1"/>
              <a:t>buah</a:t>
            </a:r>
            <a:r>
              <a:rPr lang="en-US" sz="2800" dirty="0"/>
              <a:t> </a:t>
            </a:r>
            <a:r>
              <a:rPr lang="en-US" sz="2800" dirty="0" err="1"/>
              <a:t>kesemek</a:t>
            </a:r>
            <a:r>
              <a:rPr lang="en-US" sz="2800" dirty="0"/>
              <a:t> </a:t>
            </a:r>
            <a:r>
              <a:rPr lang="en-US" sz="2800" dirty="0" err="1"/>
              <a:t>dari</a:t>
            </a:r>
            <a:r>
              <a:rPr lang="en-US" sz="2800" dirty="0"/>
              <a:t> </a:t>
            </a:r>
            <a:r>
              <a:rPr lang="en-US" sz="2800" dirty="0" err="1"/>
              <a:t>kumpulan</a:t>
            </a:r>
            <a:r>
              <a:rPr lang="en-US" sz="2800" dirty="0"/>
              <a:t> </a:t>
            </a:r>
            <a:r>
              <a:rPr lang="en-US" sz="2800" dirty="0" err="1"/>
              <a:t>buah-buahan</a:t>
            </a:r>
            <a:r>
              <a:rPr lang="en-US" sz="2800" dirty="0"/>
              <a:t> yang </a:t>
            </a:r>
            <a:r>
              <a:rPr lang="en-US" sz="2800" dirty="0" err="1"/>
              <a:t>beraneka</a:t>
            </a:r>
            <a:r>
              <a:rPr lang="en-US" sz="2800" dirty="0"/>
              <a:t> </a:t>
            </a:r>
            <a:r>
              <a:rPr lang="en-US" sz="2800" dirty="0" err="1"/>
              <a:t>ragam</a:t>
            </a:r>
            <a:r>
              <a:rPr lang="en-US" sz="2800" dirty="0"/>
              <a:t> </a:t>
            </a:r>
            <a:r>
              <a:rPr lang="en-US" sz="2800" dirty="0" err="1"/>
              <a:t>jenisnya</a:t>
            </a:r>
            <a:r>
              <a:rPr lang="en-US" sz="2800" dirty="0"/>
              <a:t> dan </a:t>
            </a:r>
            <a:r>
              <a:rPr lang="en-US" sz="2800" dirty="0" err="1"/>
              <a:t>tidak</a:t>
            </a:r>
            <a:r>
              <a:rPr lang="en-US" sz="2800" dirty="0"/>
              <a:t> </a:t>
            </a:r>
            <a:r>
              <a:rPr lang="en-US" sz="2800" dirty="0" err="1"/>
              <a:t>diketahui</a:t>
            </a:r>
            <a:r>
              <a:rPr lang="en-US" sz="2800" dirty="0"/>
              <a:t> </a:t>
            </a:r>
            <a:r>
              <a:rPr lang="en-US" sz="2800" dirty="0" err="1"/>
              <a:t>jumlahnya</a:t>
            </a:r>
            <a:r>
              <a:rPr lang="en-US" sz="2800" dirty="0"/>
              <a:t>. Pada </a:t>
            </a:r>
            <a:r>
              <a:rPr lang="en-US" sz="2800" dirty="0" err="1"/>
              <a:t>saat</a:t>
            </a:r>
            <a:r>
              <a:rPr lang="en-US" sz="2800" dirty="0"/>
              <a:t> </a:t>
            </a:r>
            <a:r>
              <a:rPr lang="en-US" sz="2800" dirty="0" err="1"/>
              <a:t>pertama</a:t>
            </a:r>
            <a:r>
              <a:rPr lang="en-US" sz="2800" dirty="0"/>
              <a:t> kali </a:t>
            </a:r>
            <a:r>
              <a:rPr lang="en-US" sz="2800" dirty="0" err="1"/>
              <a:t>menemukan</a:t>
            </a:r>
            <a:r>
              <a:rPr lang="en-US" sz="2800" dirty="0"/>
              <a:t> </a:t>
            </a:r>
            <a:r>
              <a:rPr lang="en-US" sz="2800" dirty="0" err="1"/>
              <a:t>buah</a:t>
            </a:r>
            <a:r>
              <a:rPr lang="en-US" sz="2800" dirty="0"/>
              <a:t> </a:t>
            </a:r>
            <a:r>
              <a:rPr lang="en-US" sz="2800" dirty="0" err="1"/>
              <a:t>kesemek</a:t>
            </a:r>
            <a:r>
              <a:rPr lang="en-US" sz="2800" dirty="0"/>
              <a:t>, </a:t>
            </a:r>
            <a:r>
              <a:rPr lang="en-US" sz="2800" dirty="0" err="1"/>
              <a:t>pencarian</a:t>
            </a:r>
            <a:r>
              <a:rPr lang="en-US" sz="2800" dirty="0"/>
              <a:t> </a:t>
            </a:r>
            <a:r>
              <a:rPr lang="en-US" sz="2800" dirty="0" err="1"/>
              <a:t>diberhentikan</a:t>
            </a:r>
            <a:r>
              <a:rPr lang="en-US" sz="2800" dirty="0"/>
              <a:t>. </a:t>
            </a:r>
          </a:p>
          <a:p>
            <a:pPr marL="514350" indent="-514350">
              <a:buFont typeface="+mj-lt"/>
              <a:buAutoNum type="arabicPeriod" startAt="3"/>
            </a:pPr>
            <a:r>
              <a:rPr lang="en-US" sz="2800" dirty="0" err="1"/>
              <a:t>Bagaimana</a:t>
            </a:r>
            <a:r>
              <a:rPr lang="en-US" sz="2800" dirty="0"/>
              <a:t> </a:t>
            </a:r>
            <a:r>
              <a:rPr lang="en-US" sz="2800" dirty="0" err="1"/>
              <a:t>mengurutkan</a:t>
            </a:r>
            <a:r>
              <a:rPr lang="en-US" sz="2800" dirty="0"/>
              <a:t> </a:t>
            </a:r>
            <a:r>
              <a:rPr lang="en-US" sz="2800" dirty="0" err="1"/>
              <a:t>panjang</a:t>
            </a:r>
            <a:r>
              <a:rPr lang="en-US" sz="2800" dirty="0"/>
              <a:t> </a:t>
            </a:r>
            <a:r>
              <a:rPr lang="en-US" sz="2800" dirty="0" err="1"/>
              <a:t>potongan</a:t>
            </a:r>
            <a:r>
              <a:rPr lang="en-US" sz="2800" dirty="0"/>
              <a:t> </a:t>
            </a:r>
            <a:r>
              <a:rPr lang="en-US" sz="2800" dirty="0" err="1"/>
              <a:t>bambu</a:t>
            </a:r>
            <a:r>
              <a:rPr lang="en-US" sz="2800" dirty="0"/>
              <a:t> (</a:t>
            </a:r>
            <a:r>
              <a:rPr lang="en-US" sz="2800" dirty="0" err="1"/>
              <a:t>dari</a:t>
            </a:r>
            <a:r>
              <a:rPr lang="en-US" sz="2800" dirty="0"/>
              <a:t> </a:t>
            </a:r>
            <a:r>
              <a:rPr lang="en-US" sz="2800" dirty="0" err="1"/>
              <a:t>pendek</a:t>
            </a:r>
            <a:r>
              <a:rPr lang="en-US" sz="2800" dirty="0"/>
              <a:t> </a:t>
            </a:r>
            <a:r>
              <a:rPr lang="en-US" sz="2800" dirty="0" err="1"/>
              <a:t>ke</a:t>
            </a:r>
            <a:r>
              <a:rPr lang="en-US" sz="2800" dirty="0"/>
              <a:t> </a:t>
            </a:r>
            <a:r>
              <a:rPr lang="en-US" sz="2800" dirty="0" err="1"/>
              <a:t>panjang</a:t>
            </a:r>
            <a:r>
              <a:rPr lang="en-US" sz="2800" dirty="0"/>
              <a:t>) </a:t>
            </a:r>
            <a:r>
              <a:rPr lang="en-US" sz="2800" dirty="0" err="1"/>
              <a:t>dari</a:t>
            </a:r>
            <a:r>
              <a:rPr lang="en-US" sz="2800" dirty="0"/>
              <a:t> </a:t>
            </a:r>
            <a:r>
              <a:rPr lang="en-US" sz="2800" dirty="0" err="1"/>
              <a:t>kumpulan</a:t>
            </a:r>
            <a:r>
              <a:rPr lang="en-US" sz="2800" dirty="0"/>
              <a:t> </a:t>
            </a:r>
            <a:r>
              <a:rPr lang="en-US" sz="2800" dirty="0" err="1"/>
              <a:t>bambu</a:t>
            </a:r>
            <a:r>
              <a:rPr lang="en-US" sz="2800" dirty="0"/>
              <a:t> yang </a:t>
            </a:r>
            <a:r>
              <a:rPr lang="en-US" sz="2800" dirty="0" err="1"/>
              <a:t>tidak</a:t>
            </a:r>
            <a:r>
              <a:rPr lang="en-US" sz="2800" dirty="0"/>
              <a:t> </a:t>
            </a:r>
            <a:r>
              <a:rPr lang="en-US" sz="2800" dirty="0" err="1"/>
              <a:t>diketahui</a:t>
            </a:r>
            <a:r>
              <a:rPr lang="en-US" sz="2800" dirty="0"/>
              <a:t> </a:t>
            </a:r>
            <a:r>
              <a:rPr lang="en-US" sz="2800" dirty="0" err="1"/>
              <a:t>jumlahnya</a:t>
            </a:r>
            <a:r>
              <a:rPr lang="en-US" sz="2800" dirty="0"/>
              <a:t>.</a:t>
            </a:r>
          </a:p>
        </p:txBody>
      </p:sp>
    </p:spTree>
    <p:extLst>
      <p:ext uri="{BB962C8B-B14F-4D97-AF65-F5344CB8AC3E}">
        <p14:creationId xmlns:p14="http://schemas.microsoft.com/office/powerpoint/2010/main" val="1715691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Latihan</a:t>
            </a:r>
            <a:endParaRPr lang="id-ID" dirty="0"/>
          </a:p>
        </p:txBody>
      </p:sp>
      <p:sp>
        <p:nvSpPr>
          <p:cNvPr id="3" name="Content Placeholder 2"/>
          <p:cNvSpPr>
            <a:spLocks noGrp="1"/>
          </p:cNvSpPr>
          <p:nvPr>
            <p:ph idx="1"/>
          </p:nvPr>
        </p:nvSpPr>
        <p:spPr>
          <a:xfrm>
            <a:off x="818712" y="2222286"/>
            <a:ext cx="10554574" cy="4188525"/>
          </a:xfrm>
        </p:spPr>
        <p:txBody>
          <a:bodyPr>
            <a:noAutofit/>
          </a:bodyPr>
          <a:lstStyle/>
          <a:p>
            <a:pPr marL="514350" indent="-514350">
              <a:buFont typeface="+mj-lt"/>
              <a:buAutoNum type="arabicPeriod" startAt="5"/>
            </a:pPr>
            <a:r>
              <a:rPr lang="en-US" sz="2800" dirty="0" err="1"/>
              <a:t>Diberikan</a:t>
            </a:r>
            <a:r>
              <a:rPr lang="en-US" sz="2800" dirty="0"/>
              <a:t> </a:t>
            </a:r>
            <a:r>
              <a:rPr lang="en-US" sz="2800" dirty="0" err="1"/>
              <a:t>mesin</a:t>
            </a:r>
            <a:r>
              <a:rPr lang="en-US" sz="2800" dirty="0"/>
              <a:t> ATM dan </a:t>
            </a:r>
            <a:r>
              <a:rPr lang="en-US" sz="2800" dirty="0" err="1"/>
              <a:t>kartu</a:t>
            </a:r>
            <a:r>
              <a:rPr lang="en-US" sz="2800" dirty="0"/>
              <a:t>, </a:t>
            </a:r>
            <a:r>
              <a:rPr lang="en-US" sz="2800" dirty="0" err="1"/>
              <a:t>maka</a:t>
            </a:r>
            <a:r>
              <a:rPr lang="en-US" sz="2800" dirty="0"/>
              <a:t> </a:t>
            </a:r>
            <a:r>
              <a:rPr lang="en-US" sz="2800" dirty="0" err="1"/>
              <a:t>buatlah</a:t>
            </a:r>
            <a:r>
              <a:rPr lang="en-US" sz="2800" dirty="0"/>
              <a:t> Langkah </a:t>
            </a:r>
            <a:r>
              <a:rPr lang="en-US" sz="2800" dirty="0" err="1"/>
              <a:t>untuk</a:t>
            </a:r>
            <a:r>
              <a:rPr lang="en-US" sz="2800" dirty="0"/>
              <a:t> </a:t>
            </a:r>
            <a:r>
              <a:rPr lang="en-US" sz="2800" dirty="0" err="1"/>
              <a:t>mengambil</a:t>
            </a:r>
            <a:r>
              <a:rPr lang="en-US" sz="2800" dirty="0"/>
              <a:t> uang pada </a:t>
            </a:r>
            <a:r>
              <a:rPr lang="en-US" sz="2800" dirty="0" err="1"/>
              <a:t>mesin</a:t>
            </a:r>
            <a:r>
              <a:rPr lang="en-US" sz="2800" dirty="0"/>
              <a:t> ATM </a:t>
            </a:r>
            <a:r>
              <a:rPr lang="en-US" sz="2800" dirty="0" err="1"/>
              <a:t>menggunakan</a:t>
            </a:r>
            <a:r>
              <a:rPr lang="en-US" sz="2800" dirty="0"/>
              <a:t> </a:t>
            </a:r>
            <a:r>
              <a:rPr lang="en-US" sz="2800" dirty="0" err="1"/>
              <a:t>kartu</a:t>
            </a:r>
            <a:r>
              <a:rPr lang="en-US" sz="2800" dirty="0"/>
              <a:t> di </a:t>
            </a:r>
            <a:r>
              <a:rPr lang="en-US" sz="2800" dirty="0" err="1"/>
              <a:t>atas</a:t>
            </a:r>
            <a:r>
              <a:rPr lang="en-US" sz="2800" dirty="0"/>
              <a:t>. </a:t>
            </a:r>
          </a:p>
          <a:p>
            <a:pPr marL="514350" indent="-514350">
              <a:buFont typeface="+mj-lt"/>
              <a:buAutoNum type="arabicPeriod" startAt="5"/>
            </a:pPr>
            <a:r>
              <a:rPr lang="en-US" sz="2800" dirty="0" err="1"/>
              <a:t>Diberikan</a:t>
            </a:r>
            <a:r>
              <a:rPr lang="en-US" sz="2800" dirty="0"/>
              <a:t> HP yang </a:t>
            </a:r>
            <a:r>
              <a:rPr lang="en-US" sz="2800" dirty="0" err="1"/>
              <a:t>sudah</a:t>
            </a:r>
            <a:r>
              <a:rPr lang="en-US" sz="2800" dirty="0"/>
              <a:t> </a:t>
            </a:r>
            <a:r>
              <a:rPr lang="en-US" sz="2800" dirty="0" err="1"/>
              <a:t>terinstal</a:t>
            </a:r>
            <a:r>
              <a:rPr lang="en-US" sz="2800" dirty="0"/>
              <a:t> </a:t>
            </a:r>
            <a:r>
              <a:rPr lang="en-US" sz="2800" dirty="0" err="1"/>
              <a:t>aplikasi</a:t>
            </a:r>
            <a:r>
              <a:rPr lang="en-US" sz="2800" dirty="0"/>
              <a:t> GOJEK, </a:t>
            </a:r>
            <a:r>
              <a:rPr lang="en-US" sz="2800" dirty="0" err="1"/>
              <a:t>maka</a:t>
            </a:r>
            <a:r>
              <a:rPr lang="en-US" sz="2800" dirty="0"/>
              <a:t> </a:t>
            </a:r>
            <a:r>
              <a:rPr lang="en-US" sz="2800" dirty="0" err="1"/>
              <a:t>buatlah</a:t>
            </a:r>
            <a:r>
              <a:rPr lang="en-US" sz="2800" dirty="0"/>
              <a:t> </a:t>
            </a:r>
            <a:r>
              <a:rPr lang="en-US" sz="2800" dirty="0" err="1"/>
              <a:t>langkah</a:t>
            </a:r>
            <a:r>
              <a:rPr lang="en-US" sz="2800" dirty="0"/>
              <a:t> </a:t>
            </a:r>
            <a:r>
              <a:rPr lang="en-US" sz="2800" dirty="0" err="1"/>
              <a:t>untuk</a:t>
            </a:r>
            <a:r>
              <a:rPr lang="en-US" sz="2800" dirty="0"/>
              <a:t> </a:t>
            </a:r>
            <a:r>
              <a:rPr lang="en-US" sz="2800" dirty="0" err="1"/>
              <a:t>melakukan</a:t>
            </a:r>
            <a:r>
              <a:rPr lang="en-US" sz="2800" dirty="0"/>
              <a:t> </a:t>
            </a:r>
            <a:r>
              <a:rPr lang="en-US" sz="2800" dirty="0" err="1"/>
              <a:t>pemesanan</a:t>
            </a:r>
            <a:r>
              <a:rPr lang="en-US" sz="2800" dirty="0"/>
              <a:t> </a:t>
            </a:r>
            <a:r>
              <a:rPr lang="en-US" sz="2800" dirty="0" err="1"/>
              <a:t>makanan</a:t>
            </a:r>
            <a:r>
              <a:rPr lang="en-US" sz="2800" dirty="0"/>
              <a:t>. </a:t>
            </a:r>
            <a:r>
              <a:rPr lang="en-US" sz="2800" dirty="0" err="1"/>
              <a:t>Pemesanan</a:t>
            </a:r>
            <a:r>
              <a:rPr lang="en-US" sz="2800" dirty="0"/>
              <a:t> </a:t>
            </a:r>
            <a:r>
              <a:rPr lang="en-US" sz="2800" dirty="0" err="1"/>
              <a:t>selesai</a:t>
            </a:r>
            <a:r>
              <a:rPr lang="en-US" sz="2800" dirty="0"/>
              <a:t> </a:t>
            </a:r>
            <a:r>
              <a:rPr lang="en-US" sz="2800" dirty="0" err="1"/>
              <a:t>jika</a:t>
            </a:r>
            <a:r>
              <a:rPr lang="en-US" sz="2800" dirty="0"/>
              <a:t> </a:t>
            </a:r>
            <a:r>
              <a:rPr lang="en-US" sz="2800" dirty="0" err="1"/>
              <a:t>makanan</a:t>
            </a:r>
            <a:r>
              <a:rPr lang="en-US" sz="2800" dirty="0"/>
              <a:t> yang </a:t>
            </a:r>
            <a:r>
              <a:rPr lang="en-US" sz="2800" dirty="0" err="1"/>
              <a:t>dipesan</a:t>
            </a:r>
            <a:r>
              <a:rPr lang="en-US" sz="2800" dirty="0"/>
              <a:t> </a:t>
            </a:r>
            <a:r>
              <a:rPr lang="en-US" sz="2800" dirty="0" err="1"/>
              <a:t>sudah</a:t>
            </a:r>
            <a:r>
              <a:rPr lang="en-US" sz="2800" dirty="0"/>
              <a:t> </a:t>
            </a:r>
            <a:r>
              <a:rPr lang="en-US" sz="2800" dirty="0" err="1"/>
              <a:t>diterima</a:t>
            </a:r>
            <a:r>
              <a:rPr lang="en-US" sz="2800" dirty="0"/>
              <a:t>.</a:t>
            </a:r>
          </a:p>
        </p:txBody>
      </p:sp>
    </p:spTree>
    <p:extLst>
      <p:ext uri="{BB962C8B-B14F-4D97-AF65-F5344CB8AC3E}">
        <p14:creationId xmlns:p14="http://schemas.microsoft.com/office/powerpoint/2010/main" val="1133890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Latihan</a:t>
            </a:r>
            <a:endParaRPr lang="id-ID" dirty="0"/>
          </a:p>
        </p:txBody>
      </p:sp>
      <p:sp>
        <p:nvSpPr>
          <p:cNvPr id="3" name="Content Placeholder 2"/>
          <p:cNvSpPr>
            <a:spLocks noGrp="1"/>
          </p:cNvSpPr>
          <p:nvPr>
            <p:ph idx="1"/>
          </p:nvPr>
        </p:nvSpPr>
        <p:spPr>
          <a:xfrm>
            <a:off x="818712" y="2222286"/>
            <a:ext cx="10554574" cy="4188525"/>
          </a:xfrm>
        </p:spPr>
        <p:txBody>
          <a:bodyPr>
            <a:noAutofit/>
          </a:bodyPr>
          <a:lstStyle/>
          <a:p>
            <a:pPr marL="514350" indent="-514350">
              <a:buFont typeface="+mj-lt"/>
              <a:buAutoNum type="arabicPeriod" startAt="7"/>
            </a:pPr>
            <a:r>
              <a:rPr lang="en-US" sz="2800" dirty="0" err="1"/>
              <a:t>Diberikan</a:t>
            </a:r>
            <a:r>
              <a:rPr lang="en-US" sz="2800" dirty="0"/>
              <a:t> </a:t>
            </a:r>
            <a:r>
              <a:rPr lang="en-US" sz="2800" dirty="0" err="1"/>
              <a:t>i</a:t>
            </a:r>
            <a:r>
              <a:rPr lang="en-US" sz="2800" dirty="0"/>
              <a:t> </a:t>
            </a:r>
            <a:r>
              <a:rPr lang="en-US" sz="2800" dirty="0" err="1"/>
              <a:t>merupakan</a:t>
            </a:r>
            <a:r>
              <a:rPr lang="en-US" sz="2800" dirty="0"/>
              <a:t> </a:t>
            </a:r>
            <a:r>
              <a:rPr lang="en-US" sz="2800" dirty="0" err="1"/>
              <a:t>bilangan</a:t>
            </a:r>
            <a:r>
              <a:rPr lang="en-US" sz="2800" dirty="0"/>
              <a:t> integer </a:t>
            </a:r>
            <a:r>
              <a:rPr lang="en-US" sz="2800" dirty="0" err="1"/>
              <a:t>positif</a:t>
            </a:r>
            <a:r>
              <a:rPr lang="en-US" sz="2800" dirty="0"/>
              <a:t> </a:t>
            </a:r>
            <a:r>
              <a:rPr lang="en-US" sz="2800" dirty="0" err="1"/>
              <a:t>sembarang</a:t>
            </a:r>
            <a:r>
              <a:rPr lang="en-US" sz="2800" dirty="0"/>
              <a:t>, </a:t>
            </a:r>
            <a:r>
              <a:rPr lang="en-US" sz="2800" dirty="0" err="1"/>
              <a:t>lakukan</a:t>
            </a:r>
            <a:r>
              <a:rPr lang="en-US" sz="2800" dirty="0"/>
              <a:t> </a:t>
            </a:r>
            <a:r>
              <a:rPr lang="en-US" sz="2800" dirty="0" err="1"/>
              <a:t>pengecekan</a:t>
            </a:r>
            <a:r>
              <a:rPr lang="en-US" sz="2800" dirty="0"/>
              <a:t> </a:t>
            </a:r>
            <a:r>
              <a:rPr lang="en-US" sz="2800" dirty="0" err="1"/>
              <a:t>apakah</a:t>
            </a:r>
            <a:r>
              <a:rPr lang="en-US" sz="2800" dirty="0"/>
              <a:t> </a:t>
            </a:r>
            <a:r>
              <a:rPr lang="en-US" sz="2800" dirty="0" err="1"/>
              <a:t>i</a:t>
            </a:r>
            <a:r>
              <a:rPr lang="en-US" sz="2800" dirty="0"/>
              <a:t> </a:t>
            </a:r>
            <a:r>
              <a:rPr lang="en-US" sz="2800" dirty="0" err="1"/>
              <a:t>merupakan</a:t>
            </a:r>
            <a:r>
              <a:rPr lang="en-US" sz="2800" dirty="0"/>
              <a:t> </a:t>
            </a:r>
            <a:r>
              <a:rPr lang="en-US" sz="2800" dirty="0" err="1"/>
              <a:t>bilangan</a:t>
            </a:r>
            <a:r>
              <a:rPr lang="en-US" sz="2800" dirty="0"/>
              <a:t> prima </a:t>
            </a:r>
            <a:r>
              <a:rPr lang="en-US" sz="2800" dirty="0" err="1"/>
              <a:t>atau</a:t>
            </a:r>
            <a:r>
              <a:rPr lang="en-US" sz="2800" dirty="0"/>
              <a:t> </a:t>
            </a:r>
            <a:r>
              <a:rPr lang="en-US" sz="2800" dirty="0" err="1"/>
              <a:t>bukan</a:t>
            </a:r>
            <a:r>
              <a:rPr lang="en-US" sz="2800" dirty="0"/>
              <a:t>. </a:t>
            </a:r>
          </a:p>
          <a:p>
            <a:pPr marL="514350" indent="-514350">
              <a:buFont typeface="+mj-lt"/>
              <a:buAutoNum type="arabicPeriod" startAt="7"/>
            </a:pPr>
            <a:r>
              <a:rPr lang="en-US" sz="2800" dirty="0" err="1"/>
              <a:t>Diberikan</a:t>
            </a:r>
            <a:r>
              <a:rPr lang="en-US" sz="2800" dirty="0"/>
              <a:t> X dan Y </a:t>
            </a:r>
            <a:r>
              <a:rPr lang="en-US" sz="2800" dirty="0" err="1"/>
              <a:t>merupakan</a:t>
            </a:r>
            <a:r>
              <a:rPr lang="en-US" sz="2800" dirty="0"/>
              <a:t> </a:t>
            </a:r>
            <a:r>
              <a:rPr lang="en-US" sz="2800" dirty="0" err="1"/>
              <a:t>bilangan</a:t>
            </a:r>
            <a:r>
              <a:rPr lang="en-US" sz="2800" dirty="0"/>
              <a:t> integer </a:t>
            </a:r>
            <a:r>
              <a:rPr lang="en-US" sz="2800" dirty="0" err="1"/>
              <a:t>sembarang</a:t>
            </a:r>
            <a:r>
              <a:rPr lang="en-US" sz="2800" dirty="0"/>
              <a:t>, </a:t>
            </a:r>
            <a:r>
              <a:rPr lang="en-US" sz="2800" dirty="0" err="1"/>
              <a:t>maka</a:t>
            </a:r>
            <a:r>
              <a:rPr lang="en-US" sz="2800" dirty="0"/>
              <a:t> </a:t>
            </a:r>
            <a:r>
              <a:rPr lang="en-US" sz="2800" dirty="0" err="1"/>
              <a:t>hitunglah</a:t>
            </a:r>
            <a:r>
              <a:rPr lang="en-US" sz="2800" dirty="0"/>
              <a:t> </a:t>
            </a:r>
            <a:r>
              <a:rPr lang="en-US" sz="2800" dirty="0" err="1"/>
              <a:t>besarnya</a:t>
            </a:r>
            <a:r>
              <a:rPr lang="en-US" sz="2800" dirty="0"/>
              <a:t> </a:t>
            </a:r>
            <a:r>
              <a:rPr lang="en-US" sz="2800" dirty="0" err="1"/>
              <a:t>nilai</a:t>
            </a:r>
            <a:r>
              <a:rPr lang="en-US" sz="2800" dirty="0"/>
              <a:t> X </a:t>
            </a:r>
            <a:r>
              <a:rPr lang="en-US" sz="2800" dirty="0" err="1"/>
              <a:t>pangkat</a:t>
            </a:r>
            <a:r>
              <a:rPr lang="en-US" sz="2800" dirty="0"/>
              <a:t> Y.</a:t>
            </a:r>
          </a:p>
        </p:txBody>
      </p:sp>
    </p:spTree>
    <p:extLst>
      <p:ext uri="{BB962C8B-B14F-4D97-AF65-F5344CB8AC3E}">
        <p14:creationId xmlns:p14="http://schemas.microsoft.com/office/powerpoint/2010/main" val="1268863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55063" y="5636896"/>
            <a:ext cx="10572000" cy="1047125"/>
          </a:xfrm>
        </p:spPr>
        <p:txBody>
          <a:bodyPr>
            <a:noAutofit/>
          </a:bodyPr>
          <a:lstStyle/>
          <a:p>
            <a:pPr algn="r">
              <a:spcBef>
                <a:spcPts val="0"/>
              </a:spcBef>
              <a:spcAft>
                <a:spcPts val="0"/>
              </a:spcAft>
            </a:pPr>
            <a:endParaRPr lang="id-ID" dirty="0"/>
          </a:p>
        </p:txBody>
      </p:sp>
      <p:sp>
        <p:nvSpPr>
          <p:cNvPr id="5" name="Title 4">
            <a:extLst>
              <a:ext uri="{FF2B5EF4-FFF2-40B4-BE49-F238E27FC236}">
                <a16:creationId xmlns:a16="http://schemas.microsoft.com/office/drawing/2014/main" id="{44AAB98E-4B08-4428-B087-D9B34C770F46}"/>
              </a:ext>
            </a:extLst>
          </p:cNvPr>
          <p:cNvSpPr>
            <a:spLocks noGrp="1"/>
          </p:cNvSpPr>
          <p:nvPr>
            <p:ph type="ctrTitle"/>
          </p:nvPr>
        </p:nvSpPr>
        <p:spPr>
          <a:xfrm>
            <a:off x="301738" y="1524000"/>
            <a:ext cx="11588524" cy="3339547"/>
          </a:xfrm>
        </p:spPr>
        <p:txBody>
          <a:bodyPr/>
          <a:lstStyle/>
          <a:p>
            <a:r>
              <a:rPr lang="en-US" sz="3600" dirty="0" err="1"/>
              <a:t>Tipe</a:t>
            </a:r>
            <a:r>
              <a:rPr lang="en-US" sz="3600" dirty="0"/>
              <a:t> </a:t>
            </a:r>
            <a:r>
              <a:rPr lang="en-US" sz="3600" dirty="0" err="1"/>
              <a:t>dasar</a:t>
            </a:r>
            <a:r>
              <a:rPr lang="en-US" sz="3600" dirty="0"/>
              <a:t> </a:t>
            </a:r>
            <a:r>
              <a:rPr lang="en-US" sz="3600" dirty="0">
                <a:sym typeface="Wingdings" panose="05000000000000000000" pitchFamily="2" charset="2"/>
              </a:rPr>
              <a:t> </a:t>
            </a:r>
            <a:r>
              <a:rPr lang="en-US" sz="3600" b="0" dirty="0"/>
              <a:t>Integer, Real, Character, dan Boolean</a:t>
            </a:r>
            <a:br>
              <a:rPr lang="en-US" sz="3600" dirty="0"/>
            </a:br>
            <a:br>
              <a:rPr lang="en-US" sz="3600" dirty="0"/>
            </a:br>
            <a:r>
              <a:rPr lang="en-US" sz="3600" dirty="0" err="1"/>
              <a:t>Tipe</a:t>
            </a:r>
            <a:r>
              <a:rPr lang="en-US" sz="3600" dirty="0"/>
              <a:t> </a:t>
            </a:r>
            <a:r>
              <a:rPr lang="en-US" sz="3600" dirty="0" err="1"/>
              <a:t>bentukan</a:t>
            </a:r>
            <a:r>
              <a:rPr lang="en-US" sz="3600" dirty="0"/>
              <a:t> </a:t>
            </a:r>
            <a:r>
              <a:rPr lang="en-US" sz="3600" dirty="0">
                <a:sym typeface="Wingdings" panose="05000000000000000000" pitchFamily="2" charset="2"/>
              </a:rPr>
              <a:t> </a:t>
            </a:r>
            <a:r>
              <a:rPr lang="en-US" sz="3600" b="0" dirty="0" err="1">
                <a:sym typeface="Wingdings" panose="05000000000000000000" pitchFamily="2" charset="2"/>
              </a:rPr>
              <a:t>tipe</a:t>
            </a:r>
            <a:r>
              <a:rPr lang="en-US" sz="3600" b="0" dirty="0">
                <a:sym typeface="Wingdings" panose="05000000000000000000" pitchFamily="2" charset="2"/>
              </a:rPr>
              <a:t> yang </a:t>
            </a:r>
            <a:r>
              <a:rPr lang="en-US" sz="3600" b="0" dirty="0" err="1">
                <a:sym typeface="Wingdings" panose="05000000000000000000" pitchFamily="2" charset="2"/>
              </a:rPr>
              <a:t>dibuat</a:t>
            </a:r>
            <a:r>
              <a:rPr lang="en-US" sz="3600" b="0" dirty="0">
                <a:sym typeface="Wingdings" panose="05000000000000000000" pitchFamily="2" charset="2"/>
              </a:rPr>
              <a:t> </a:t>
            </a:r>
            <a:r>
              <a:rPr lang="en-US" sz="3600" b="0" dirty="0" err="1">
                <a:sym typeface="Wingdings" panose="05000000000000000000" pitchFamily="2" charset="2"/>
              </a:rPr>
              <a:t>dari</a:t>
            </a:r>
            <a:r>
              <a:rPr lang="en-US" sz="3600" b="0" dirty="0">
                <a:sym typeface="Wingdings" panose="05000000000000000000" pitchFamily="2" charset="2"/>
              </a:rPr>
              <a:t> </a:t>
            </a:r>
            <a:r>
              <a:rPr lang="en-US" sz="3600" b="0" dirty="0" err="1">
                <a:sym typeface="Wingdings" panose="05000000000000000000" pitchFamily="2" charset="2"/>
              </a:rPr>
              <a:t>kumpulan</a:t>
            </a:r>
            <a:r>
              <a:rPr lang="en-US" sz="3600" b="0" dirty="0">
                <a:sym typeface="Wingdings" panose="05000000000000000000" pitchFamily="2" charset="2"/>
              </a:rPr>
              <a:t> </a:t>
            </a:r>
            <a:r>
              <a:rPr lang="en-US" sz="3600" b="0" dirty="0" err="1">
                <a:sym typeface="Wingdings" panose="05000000000000000000" pitchFamily="2" charset="2"/>
              </a:rPr>
              <a:t>tipe-tipe</a:t>
            </a:r>
            <a:r>
              <a:rPr lang="en-US" sz="3600" b="0" dirty="0">
                <a:sym typeface="Wingdings" panose="05000000000000000000" pitchFamily="2" charset="2"/>
              </a:rPr>
              <a:t> </a:t>
            </a:r>
            <a:r>
              <a:rPr lang="en-US" sz="3600" b="0" dirty="0" err="1">
                <a:sym typeface="Wingdings" panose="05000000000000000000" pitchFamily="2" charset="2"/>
              </a:rPr>
              <a:t>dasar</a:t>
            </a:r>
            <a:r>
              <a:rPr lang="en-US" sz="3600" b="0" dirty="0">
                <a:sym typeface="Wingdings" panose="05000000000000000000" pitchFamily="2" charset="2"/>
              </a:rPr>
              <a:t>. Ex. </a:t>
            </a:r>
            <a:r>
              <a:rPr lang="en-US" sz="3600" b="0" dirty="0" err="1">
                <a:sym typeface="Wingdings" panose="05000000000000000000" pitchFamily="2" charset="2"/>
              </a:rPr>
              <a:t>Tipe</a:t>
            </a:r>
            <a:r>
              <a:rPr lang="en-US" sz="3600" b="0" dirty="0">
                <a:sym typeface="Wingdings" panose="05000000000000000000" pitchFamily="2" charset="2"/>
              </a:rPr>
              <a:t> </a:t>
            </a:r>
            <a:r>
              <a:rPr lang="en-US" sz="3600" dirty="0">
                <a:sym typeface="Wingdings" panose="05000000000000000000" pitchFamily="2" charset="2"/>
              </a:rPr>
              <a:t>JAM </a:t>
            </a:r>
            <a:r>
              <a:rPr lang="en-US" sz="3600" b="0" dirty="0">
                <a:sym typeface="Wingdings" panose="05000000000000000000" pitchFamily="2" charset="2"/>
              </a:rPr>
              <a:t>{</a:t>
            </a:r>
            <a:r>
              <a:rPr lang="en-US" sz="3600" b="0" dirty="0" err="1">
                <a:sym typeface="Wingdings" panose="05000000000000000000" pitchFamily="2" charset="2"/>
              </a:rPr>
              <a:t>detik,menit</a:t>
            </a:r>
            <a:r>
              <a:rPr lang="en-US" sz="3600" b="0" dirty="0">
                <a:sym typeface="Wingdings" panose="05000000000000000000" pitchFamily="2" charset="2"/>
              </a:rPr>
              <a:t>, jam, AM_PM}, </a:t>
            </a:r>
            <a:r>
              <a:rPr lang="en-US" sz="3600" dirty="0">
                <a:sym typeface="Wingdings" panose="05000000000000000000" pitchFamily="2" charset="2"/>
              </a:rPr>
              <a:t>TITIK</a:t>
            </a:r>
            <a:r>
              <a:rPr lang="en-US" sz="3600" b="0" dirty="0">
                <a:sym typeface="Wingdings" panose="05000000000000000000" pitchFamily="2" charset="2"/>
              </a:rPr>
              <a:t> {</a:t>
            </a:r>
            <a:r>
              <a:rPr lang="en-US" sz="3600" b="0" dirty="0" err="1">
                <a:sym typeface="Wingdings" panose="05000000000000000000" pitchFamily="2" charset="2"/>
              </a:rPr>
              <a:t>absis,ordinat</a:t>
            </a:r>
            <a:r>
              <a:rPr lang="en-US" sz="3600" b="0" dirty="0">
                <a:sym typeface="Wingdings" panose="05000000000000000000" pitchFamily="2" charset="2"/>
              </a:rPr>
              <a:t>}, … </a:t>
            </a:r>
            <a:r>
              <a:rPr lang="en-US" sz="3600" b="0" dirty="0" err="1">
                <a:sym typeface="Wingdings" panose="05000000000000000000" pitchFamily="2" charset="2"/>
              </a:rPr>
              <a:t>dll</a:t>
            </a:r>
            <a:endParaRPr lang="en-US" sz="3600" b="0" dirty="0"/>
          </a:p>
        </p:txBody>
      </p:sp>
      <p:sp>
        <p:nvSpPr>
          <p:cNvPr id="6" name="Title 1">
            <a:extLst>
              <a:ext uri="{FF2B5EF4-FFF2-40B4-BE49-F238E27FC236}">
                <a16:creationId xmlns:a16="http://schemas.microsoft.com/office/drawing/2014/main" id="{B17BACA6-E7C2-4AB0-B3D1-C2A9F4D5DAA1}"/>
              </a:ext>
            </a:extLst>
          </p:cNvPr>
          <p:cNvSpPr txBox="1">
            <a:spLocks/>
          </p:cNvSpPr>
          <p:nvPr/>
        </p:nvSpPr>
        <p:spPr>
          <a:xfrm>
            <a:off x="571461" y="431630"/>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Baca </a:t>
            </a:r>
            <a:r>
              <a:rPr lang="en-US" dirty="0" err="1"/>
              <a:t>materi</a:t>
            </a:r>
            <a:r>
              <a:rPr lang="en-US" dirty="0"/>
              <a:t> </a:t>
            </a:r>
            <a:r>
              <a:rPr lang="en-US" dirty="0" err="1"/>
              <a:t>dari</a:t>
            </a:r>
            <a:r>
              <a:rPr lang="en-US" dirty="0"/>
              <a:t> diktat</a:t>
            </a:r>
            <a:br>
              <a:rPr lang="en-US" dirty="0"/>
            </a:br>
            <a:r>
              <a:rPr lang="en-US" sz="2400" dirty="0">
                <a:latin typeface="Calibri" panose="020F0502020204030204" pitchFamily="34" charset="0"/>
                <a:ea typeface="Calibri" panose="020F0502020204030204" pitchFamily="34" charset="0"/>
                <a:cs typeface="Times New Roman" panose="02020603050405020304" pitchFamily="18" charset="0"/>
              </a:rPr>
              <a:t>Nama, </a:t>
            </a:r>
            <a:r>
              <a:rPr lang="en-US" sz="2400" dirty="0" err="1">
                <a:latin typeface="Calibri" panose="020F0502020204030204" pitchFamily="34" charset="0"/>
                <a:ea typeface="Calibri" panose="020F0502020204030204" pitchFamily="34" charset="0"/>
                <a:cs typeface="Times New Roman" panose="02020603050405020304" pitchFamily="18" charset="0"/>
              </a:rPr>
              <a:t>tipe</a:t>
            </a:r>
            <a:r>
              <a:rPr lang="en-US" sz="2400" dirty="0">
                <a:latin typeface="Calibri" panose="020F0502020204030204" pitchFamily="34" charset="0"/>
                <a:ea typeface="Calibri" panose="020F0502020204030204" pitchFamily="34" charset="0"/>
                <a:cs typeface="Times New Roman" panose="02020603050405020304" pitchFamily="18" charset="0"/>
              </a:rPr>
              <a:t> data, </a:t>
            </a:r>
            <a:r>
              <a:rPr lang="en-US" sz="2400" dirty="0" err="1">
                <a:latin typeface="Calibri" panose="020F0502020204030204" pitchFamily="34" charset="0"/>
                <a:ea typeface="Calibri" panose="020F0502020204030204" pitchFamily="34" charset="0"/>
                <a:cs typeface="Times New Roman" panose="02020603050405020304" pitchFamily="18" charset="0"/>
              </a:rPr>
              <a:t>konstanta</a:t>
            </a:r>
            <a:r>
              <a:rPr lang="en-US" sz="2400" dirty="0">
                <a:latin typeface="Calibri" panose="020F0502020204030204" pitchFamily="34" charset="0"/>
                <a:ea typeface="Calibri" panose="020F0502020204030204" pitchFamily="34" charset="0"/>
                <a:cs typeface="Times New Roman" panose="02020603050405020304" pitchFamily="18" charset="0"/>
              </a:rPr>
              <a:t>, dan </a:t>
            </a:r>
            <a:r>
              <a:rPr lang="en-US" sz="2400" dirty="0" err="1">
                <a:latin typeface="Calibri" panose="020F0502020204030204" pitchFamily="34" charset="0"/>
                <a:ea typeface="Calibri" panose="020F0502020204030204" pitchFamily="34" charset="0"/>
                <a:cs typeface="Times New Roman" panose="02020603050405020304" pitchFamily="18" charset="0"/>
              </a:rPr>
              <a:t>variabel</a:t>
            </a:r>
            <a:endParaRPr lang="id-ID" sz="2400" dirty="0"/>
          </a:p>
        </p:txBody>
      </p:sp>
      <p:pic>
        <p:nvPicPr>
          <p:cNvPr id="4" name="Picture 3">
            <a:extLst>
              <a:ext uri="{FF2B5EF4-FFF2-40B4-BE49-F238E27FC236}">
                <a16:creationId xmlns:a16="http://schemas.microsoft.com/office/drawing/2014/main" id="{7844DB5A-80D2-422D-98F1-6605D516FC4D}"/>
              </a:ext>
            </a:extLst>
          </p:cNvPr>
          <p:cNvPicPr>
            <a:picLocks noChangeAspect="1"/>
          </p:cNvPicPr>
          <p:nvPr/>
        </p:nvPicPr>
        <p:blipFill rotWithShape="1">
          <a:blip r:embed="rId2"/>
          <a:srcRect l="17283" t="48308" r="65978" b="25012"/>
          <a:stretch/>
        </p:blipFill>
        <p:spPr>
          <a:xfrm>
            <a:off x="8984974" y="4323708"/>
            <a:ext cx="2905288" cy="2375065"/>
          </a:xfrm>
          <a:prstGeom prst="rect">
            <a:avLst/>
          </a:prstGeom>
        </p:spPr>
      </p:pic>
    </p:spTree>
    <p:extLst>
      <p:ext uri="{BB962C8B-B14F-4D97-AF65-F5344CB8AC3E}">
        <p14:creationId xmlns:p14="http://schemas.microsoft.com/office/powerpoint/2010/main" val="1585594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06855" y="5265835"/>
            <a:ext cx="8008206" cy="1047125"/>
          </a:xfrm>
        </p:spPr>
        <p:txBody>
          <a:bodyPr>
            <a:noAutofit/>
          </a:bodyPr>
          <a:lstStyle/>
          <a:p>
            <a:pPr>
              <a:spcBef>
                <a:spcPts val="0"/>
              </a:spcBef>
              <a:spcAft>
                <a:spcPts val="0"/>
              </a:spcAft>
            </a:pPr>
            <a:r>
              <a:rPr lang="en-US" sz="2800" dirty="0"/>
              <a:t>T : TITIK {</a:t>
            </a:r>
            <a:r>
              <a:rPr lang="en-US" sz="2800" dirty="0" err="1"/>
              <a:t>Tipe</a:t>
            </a:r>
            <a:r>
              <a:rPr lang="en-US" sz="2800" dirty="0"/>
              <a:t> </a:t>
            </a:r>
            <a:r>
              <a:rPr lang="en-US" sz="2800" dirty="0" err="1"/>
              <a:t>bentukan</a:t>
            </a:r>
            <a:r>
              <a:rPr lang="en-US" sz="2800" dirty="0"/>
              <a:t> TITIK, </a:t>
            </a:r>
            <a:r>
              <a:rPr lang="en-US" sz="2800" dirty="0" err="1"/>
              <a:t>absis-ordinat</a:t>
            </a:r>
            <a:r>
              <a:rPr lang="en-US" sz="2800" dirty="0"/>
              <a:t>}</a:t>
            </a:r>
          </a:p>
          <a:p>
            <a:pPr>
              <a:spcBef>
                <a:spcPts val="0"/>
              </a:spcBef>
              <a:spcAft>
                <a:spcPts val="0"/>
              </a:spcAft>
            </a:pPr>
            <a:r>
              <a:rPr lang="en-US" sz="2800" dirty="0"/>
              <a:t>J: JAM {</a:t>
            </a:r>
            <a:r>
              <a:rPr lang="en-US" sz="2800" dirty="0" err="1"/>
              <a:t>Tipe</a:t>
            </a:r>
            <a:r>
              <a:rPr lang="en-US" sz="2800" dirty="0"/>
              <a:t> </a:t>
            </a:r>
            <a:r>
              <a:rPr lang="en-US" sz="2800" dirty="0" err="1"/>
              <a:t>bentukan</a:t>
            </a:r>
            <a:r>
              <a:rPr lang="en-US" sz="2800" dirty="0"/>
              <a:t> JAM}</a:t>
            </a:r>
            <a:endParaRPr lang="id-ID" sz="2800" dirty="0"/>
          </a:p>
        </p:txBody>
      </p:sp>
      <p:sp>
        <p:nvSpPr>
          <p:cNvPr id="6" name="Title 1">
            <a:extLst>
              <a:ext uri="{FF2B5EF4-FFF2-40B4-BE49-F238E27FC236}">
                <a16:creationId xmlns:a16="http://schemas.microsoft.com/office/drawing/2014/main" id="{B17BACA6-E7C2-4AB0-B3D1-C2A9F4D5DAA1}"/>
              </a:ext>
            </a:extLst>
          </p:cNvPr>
          <p:cNvSpPr txBox="1">
            <a:spLocks/>
          </p:cNvSpPr>
          <p:nvPr/>
        </p:nvSpPr>
        <p:spPr>
          <a:xfrm>
            <a:off x="571461" y="431630"/>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Baca </a:t>
            </a:r>
            <a:r>
              <a:rPr lang="en-US" dirty="0" err="1"/>
              <a:t>materi</a:t>
            </a:r>
            <a:r>
              <a:rPr lang="en-US" dirty="0"/>
              <a:t> </a:t>
            </a:r>
            <a:r>
              <a:rPr lang="en-US" dirty="0" err="1"/>
              <a:t>dari</a:t>
            </a:r>
            <a:r>
              <a:rPr lang="en-US" dirty="0"/>
              <a:t> diktat</a:t>
            </a:r>
            <a:br>
              <a:rPr lang="en-US" dirty="0"/>
            </a:br>
            <a:r>
              <a:rPr lang="en-US" sz="1800" dirty="0">
                <a:latin typeface="Calibri" panose="020F0502020204030204" pitchFamily="34" charset="0"/>
                <a:ea typeface="Calibri" panose="020F0502020204030204" pitchFamily="34" charset="0"/>
                <a:cs typeface="Times New Roman" panose="02020603050405020304" pitchFamily="18" charset="0"/>
              </a:rPr>
              <a:t>Nama, </a:t>
            </a:r>
            <a:r>
              <a:rPr lang="en-US" sz="1800" dirty="0" err="1">
                <a:latin typeface="Calibri" panose="020F0502020204030204" pitchFamily="34" charset="0"/>
                <a:ea typeface="Calibri" panose="020F0502020204030204" pitchFamily="34" charset="0"/>
                <a:cs typeface="Times New Roman" panose="02020603050405020304" pitchFamily="18" charset="0"/>
              </a:rPr>
              <a:t>tipe</a:t>
            </a:r>
            <a:r>
              <a:rPr lang="en-US" sz="1800" dirty="0">
                <a:latin typeface="Calibri" panose="020F0502020204030204" pitchFamily="34" charset="0"/>
                <a:ea typeface="Calibri" panose="020F0502020204030204" pitchFamily="34" charset="0"/>
                <a:cs typeface="Times New Roman" panose="02020603050405020304" pitchFamily="18" charset="0"/>
              </a:rPr>
              <a:t> data, </a:t>
            </a:r>
            <a:r>
              <a:rPr lang="en-US" sz="1800" dirty="0" err="1">
                <a:latin typeface="Calibri" panose="020F0502020204030204" pitchFamily="34" charset="0"/>
                <a:ea typeface="Calibri" panose="020F0502020204030204" pitchFamily="34" charset="0"/>
                <a:cs typeface="Times New Roman" panose="02020603050405020304" pitchFamily="18" charset="0"/>
              </a:rPr>
              <a:t>konstanta</a:t>
            </a:r>
            <a:r>
              <a:rPr lang="en-US" sz="1800" dirty="0">
                <a:latin typeface="Calibri" panose="020F0502020204030204" pitchFamily="34" charset="0"/>
                <a:ea typeface="Calibri" panose="020F0502020204030204" pitchFamily="34" charset="0"/>
                <a:cs typeface="Times New Roman" panose="02020603050405020304" pitchFamily="18" charset="0"/>
              </a:rPr>
              <a:t>, dan </a:t>
            </a:r>
            <a:r>
              <a:rPr lang="en-US" sz="1800" dirty="0" err="1">
                <a:latin typeface="Calibri" panose="020F0502020204030204" pitchFamily="34" charset="0"/>
                <a:ea typeface="Calibri" panose="020F0502020204030204" pitchFamily="34" charset="0"/>
                <a:cs typeface="Times New Roman" panose="02020603050405020304" pitchFamily="18" charset="0"/>
              </a:rPr>
              <a:t>variabel</a:t>
            </a:r>
            <a:endParaRPr lang="id-ID" dirty="0"/>
          </a:p>
        </p:txBody>
      </p:sp>
      <p:sp>
        <p:nvSpPr>
          <p:cNvPr id="4" name="Title 3">
            <a:extLst>
              <a:ext uri="{FF2B5EF4-FFF2-40B4-BE49-F238E27FC236}">
                <a16:creationId xmlns:a16="http://schemas.microsoft.com/office/drawing/2014/main" id="{F0BA25B0-3368-4BBE-9D72-FF2557883E74}"/>
              </a:ext>
            </a:extLst>
          </p:cNvPr>
          <p:cNvSpPr>
            <a:spLocks noGrp="1"/>
          </p:cNvSpPr>
          <p:nvPr>
            <p:ph type="ctrTitle"/>
          </p:nvPr>
        </p:nvSpPr>
        <p:spPr/>
        <p:txBody>
          <a:bodyPr/>
          <a:lstStyle/>
          <a:p>
            <a:endParaRPr lang="en-US"/>
          </a:p>
        </p:txBody>
      </p:sp>
      <p:pic>
        <p:nvPicPr>
          <p:cNvPr id="8" name="Picture 7">
            <a:extLst>
              <a:ext uri="{FF2B5EF4-FFF2-40B4-BE49-F238E27FC236}">
                <a16:creationId xmlns:a16="http://schemas.microsoft.com/office/drawing/2014/main" id="{DEDDD70C-B2B3-4F2B-8FCB-14431F2DC2DF}"/>
              </a:ext>
            </a:extLst>
          </p:cNvPr>
          <p:cNvPicPr>
            <a:picLocks noChangeAspect="1"/>
          </p:cNvPicPr>
          <p:nvPr/>
        </p:nvPicPr>
        <p:blipFill rotWithShape="1">
          <a:blip r:embed="rId2"/>
          <a:srcRect l="21848" t="43088" r="21522" b="25592"/>
          <a:stretch/>
        </p:blipFill>
        <p:spPr>
          <a:xfrm>
            <a:off x="689113" y="1449147"/>
            <a:ext cx="10810406" cy="3361392"/>
          </a:xfrm>
          <a:prstGeom prst="rect">
            <a:avLst/>
          </a:prstGeom>
        </p:spPr>
      </p:pic>
      <p:cxnSp>
        <p:nvCxnSpPr>
          <p:cNvPr id="10" name="Connector: Curved 9">
            <a:extLst>
              <a:ext uri="{FF2B5EF4-FFF2-40B4-BE49-F238E27FC236}">
                <a16:creationId xmlns:a16="http://schemas.microsoft.com/office/drawing/2014/main" id="{362F7C4F-4730-4A67-A06C-6196FEE351B1}"/>
              </a:ext>
            </a:extLst>
          </p:cNvPr>
          <p:cNvCxnSpPr/>
          <p:nvPr/>
        </p:nvCxnSpPr>
        <p:spPr>
          <a:xfrm rot="16200000" flipH="1">
            <a:off x="342723" y="3814793"/>
            <a:ext cx="2362554" cy="636104"/>
          </a:xfrm>
          <a:prstGeom prst="curvedConnector3">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0925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55063" y="5636896"/>
            <a:ext cx="10572000" cy="1047125"/>
          </a:xfrm>
        </p:spPr>
        <p:txBody>
          <a:bodyPr>
            <a:noAutofit/>
          </a:bodyPr>
          <a:lstStyle/>
          <a:p>
            <a:pPr algn="r">
              <a:spcBef>
                <a:spcPts val="0"/>
              </a:spcBef>
              <a:spcAft>
                <a:spcPts val="0"/>
              </a:spcAft>
            </a:pPr>
            <a:endParaRPr lang="id-ID" dirty="0"/>
          </a:p>
        </p:txBody>
      </p:sp>
      <p:sp>
        <p:nvSpPr>
          <p:cNvPr id="5" name="Title 4">
            <a:extLst>
              <a:ext uri="{FF2B5EF4-FFF2-40B4-BE49-F238E27FC236}">
                <a16:creationId xmlns:a16="http://schemas.microsoft.com/office/drawing/2014/main" id="{44AAB98E-4B08-4428-B087-D9B34C770F46}"/>
              </a:ext>
            </a:extLst>
          </p:cNvPr>
          <p:cNvSpPr>
            <a:spLocks noGrp="1"/>
          </p:cNvSpPr>
          <p:nvPr>
            <p:ph type="ctrTitle"/>
          </p:nvPr>
        </p:nvSpPr>
        <p:spPr/>
        <p:txBody>
          <a:bodyPr/>
          <a:lstStyle/>
          <a:p>
            <a:endParaRPr lang="en-US"/>
          </a:p>
        </p:txBody>
      </p:sp>
      <p:sp>
        <p:nvSpPr>
          <p:cNvPr id="6" name="Title 1">
            <a:extLst>
              <a:ext uri="{FF2B5EF4-FFF2-40B4-BE49-F238E27FC236}">
                <a16:creationId xmlns:a16="http://schemas.microsoft.com/office/drawing/2014/main" id="{B17BACA6-E7C2-4AB0-B3D1-C2A9F4D5DAA1}"/>
              </a:ext>
            </a:extLst>
          </p:cNvPr>
          <p:cNvSpPr txBox="1">
            <a:spLocks/>
          </p:cNvSpPr>
          <p:nvPr/>
        </p:nvSpPr>
        <p:spPr>
          <a:xfrm>
            <a:off x="558209" y="355573"/>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Notasi</a:t>
            </a:r>
            <a:r>
              <a:rPr lang="en-US" dirty="0"/>
              <a:t> </a:t>
            </a:r>
            <a:r>
              <a:rPr lang="en-US" dirty="0" err="1"/>
              <a:t>Algoritmik</a:t>
            </a:r>
            <a:br>
              <a:rPr lang="en-US" dirty="0"/>
            </a:br>
            <a:r>
              <a:rPr lang="en-US" sz="1800" dirty="0" err="1">
                <a:latin typeface="Calibri" panose="020F0502020204030204" pitchFamily="34" charset="0"/>
                <a:cs typeface="Times New Roman" panose="02020603050405020304" pitchFamily="18" charset="0"/>
              </a:rPr>
              <a:t>Struktur</a:t>
            </a:r>
            <a:r>
              <a:rPr lang="en-US" sz="1800" dirty="0">
                <a:latin typeface="Calibri" panose="020F0502020204030204" pitchFamily="34" charset="0"/>
                <a:cs typeface="Times New Roman" panose="02020603050405020304" pitchFamily="18" charset="0"/>
              </a:rPr>
              <a:t> </a:t>
            </a:r>
            <a:r>
              <a:rPr lang="en-US" sz="1800" dirty="0" err="1">
                <a:latin typeface="Calibri" panose="020F0502020204030204" pitchFamily="34" charset="0"/>
                <a:cs typeface="Times New Roman" panose="02020603050405020304" pitchFamily="18" charset="0"/>
              </a:rPr>
              <a:t>dasar</a:t>
            </a:r>
            <a:endParaRPr lang="id-ID" dirty="0"/>
          </a:p>
        </p:txBody>
      </p:sp>
      <p:pic>
        <p:nvPicPr>
          <p:cNvPr id="4" name="Picture 3">
            <a:extLst>
              <a:ext uri="{FF2B5EF4-FFF2-40B4-BE49-F238E27FC236}">
                <a16:creationId xmlns:a16="http://schemas.microsoft.com/office/drawing/2014/main" id="{B916CEF6-A9AA-417C-9804-1B88151D92F9}"/>
              </a:ext>
            </a:extLst>
          </p:cNvPr>
          <p:cNvPicPr>
            <a:picLocks noChangeAspect="1"/>
          </p:cNvPicPr>
          <p:nvPr/>
        </p:nvPicPr>
        <p:blipFill rotWithShape="1">
          <a:blip r:embed="rId2"/>
          <a:srcRect l="21956" t="39607" r="21304" b="9547"/>
          <a:stretch/>
        </p:blipFill>
        <p:spPr>
          <a:xfrm>
            <a:off x="558209" y="1449147"/>
            <a:ext cx="10390133" cy="5234874"/>
          </a:xfrm>
          <a:prstGeom prst="rect">
            <a:avLst/>
          </a:prstGeom>
        </p:spPr>
      </p:pic>
    </p:spTree>
    <p:extLst>
      <p:ext uri="{BB962C8B-B14F-4D97-AF65-F5344CB8AC3E}">
        <p14:creationId xmlns:p14="http://schemas.microsoft.com/office/powerpoint/2010/main" val="20456455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55063" y="5636896"/>
            <a:ext cx="10572000" cy="1047125"/>
          </a:xfrm>
        </p:spPr>
        <p:txBody>
          <a:bodyPr>
            <a:noAutofit/>
          </a:bodyPr>
          <a:lstStyle/>
          <a:p>
            <a:pPr algn="r">
              <a:spcBef>
                <a:spcPts val="0"/>
              </a:spcBef>
              <a:spcAft>
                <a:spcPts val="0"/>
              </a:spcAft>
            </a:pPr>
            <a:endParaRPr lang="id-ID" dirty="0"/>
          </a:p>
        </p:txBody>
      </p:sp>
      <p:sp>
        <p:nvSpPr>
          <p:cNvPr id="5" name="Title 4">
            <a:extLst>
              <a:ext uri="{FF2B5EF4-FFF2-40B4-BE49-F238E27FC236}">
                <a16:creationId xmlns:a16="http://schemas.microsoft.com/office/drawing/2014/main" id="{44AAB98E-4B08-4428-B087-D9B34C770F46}"/>
              </a:ext>
            </a:extLst>
          </p:cNvPr>
          <p:cNvSpPr>
            <a:spLocks noGrp="1"/>
          </p:cNvSpPr>
          <p:nvPr>
            <p:ph type="ctrTitle"/>
          </p:nvPr>
        </p:nvSpPr>
        <p:spPr>
          <a:xfrm>
            <a:off x="1391478" y="2269585"/>
            <a:ext cx="10572000" cy="4246219"/>
          </a:xfrm>
        </p:spPr>
        <p:txBody>
          <a:bodyPr/>
          <a:lstStyle/>
          <a:p>
            <a:r>
              <a:rPr lang="en-US" dirty="0"/>
              <a:t>Ada </a:t>
            </a:r>
            <a:r>
              <a:rPr lang="en-US" dirty="0" err="1"/>
              <a:t>pertanyaan</a:t>
            </a:r>
            <a:r>
              <a:rPr lang="en-US" dirty="0"/>
              <a:t> ?</a:t>
            </a:r>
          </a:p>
        </p:txBody>
      </p:sp>
      <p:sp>
        <p:nvSpPr>
          <p:cNvPr id="6" name="Title 1">
            <a:extLst>
              <a:ext uri="{FF2B5EF4-FFF2-40B4-BE49-F238E27FC236}">
                <a16:creationId xmlns:a16="http://schemas.microsoft.com/office/drawing/2014/main" id="{B17BACA6-E7C2-4AB0-B3D1-C2A9F4D5DAA1}"/>
              </a:ext>
            </a:extLst>
          </p:cNvPr>
          <p:cNvSpPr txBox="1">
            <a:spLocks/>
          </p:cNvSpPr>
          <p:nvPr/>
        </p:nvSpPr>
        <p:spPr>
          <a:xfrm>
            <a:off x="384313" y="437322"/>
            <a:ext cx="11158329" cy="4421757"/>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Sequence </a:t>
            </a:r>
          </a:p>
          <a:p>
            <a:r>
              <a:rPr lang="en-US" sz="3200" dirty="0"/>
              <a:t>{</a:t>
            </a:r>
            <a:r>
              <a:rPr lang="en-US" sz="3200" dirty="0" err="1"/>
              <a:t>urutan</a:t>
            </a:r>
            <a:r>
              <a:rPr lang="en-US" sz="3200" dirty="0"/>
              <a:t> </a:t>
            </a:r>
            <a:r>
              <a:rPr lang="en-US" sz="3200" dirty="0" err="1"/>
              <a:t>pembacaan</a:t>
            </a:r>
            <a:r>
              <a:rPr lang="en-US" sz="3200" dirty="0"/>
              <a:t> </a:t>
            </a:r>
            <a:r>
              <a:rPr lang="en-US" sz="3200" dirty="0" err="1"/>
              <a:t>eksekusi</a:t>
            </a:r>
            <a:r>
              <a:rPr lang="en-US" sz="3200" dirty="0"/>
              <a:t> </a:t>
            </a:r>
            <a:r>
              <a:rPr lang="en-US" sz="3200" dirty="0" err="1"/>
              <a:t>perintah</a:t>
            </a:r>
            <a:r>
              <a:rPr lang="en-US" sz="3200" dirty="0"/>
              <a:t>}</a:t>
            </a:r>
          </a:p>
          <a:p>
            <a:r>
              <a:rPr lang="en-US" dirty="0"/>
              <a:t>Analisa </a:t>
            </a:r>
            <a:r>
              <a:rPr lang="en-US" dirty="0" err="1"/>
              <a:t>Kasus</a:t>
            </a:r>
            <a:r>
              <a:rPr lang="en-US" dirty="0"/>
              <a:t> </a:t>
            </a:r>
          </a:p>
          <a:p>
            <a:r>
              <a:rPr lang="en-US" sz="3200" dirty="0"/>
              <a:t>{</a:t>
            </a:r>
            <a:r>
              <a:rPr lang="en-US" sz="3200" dirty="0" err="1"/>
              <a:t>pembagian</a:t>
            </a:r>
            <a:r>
              <a:rPr lang="en-US" sz="3200" dirty="0"/>
              <a:t> </a:t>
            </a:r>
            <a:r>
              <a:rPr lang="en-US" sz="3200" dirty="0" err="1"/>
              <a:t>persoalan</a:t>
            </a:r>
            <a:r>
              <a:rPr lang="en-US" sz="3200" dirty="0"/>
              <a:t> </a:t>
            </a:r>
            <a:r>
              <a:rPr lang="en-US" sz="3200" dirty="0" err="1"/>
              <a:t>menjadi</a:t>
            </a:r>
            <a:r>
              <a:rPr lang="en-US" sz="3200" dirty="0"/>
              <a:t> sub-sub </a:t>
            </a:r>
            <a:r>
              <a:rPr lang="en-US" sz="3200" dirty="0" err="1"/>
              <a:t>persoalan</a:t>
            </a:r>
            <a:r>
              <a:rPr lang="en-US" sz="3200" dirty="0"/>
              <a:t>}</a:t>
            </a:r>
          </a:p>
          <a:p>
            <a:r>
              <a:rPr lang="en-US" dirty="0" err="1"/>
              <a:t>Perulangan</a:t>
            </a:r>
            <a:r>
              <a:rPr lang="en-US" dirty="0"/>
              <a:t> </a:t>
            </a:r>
          </a:p>
          <a:p>
            <a:r>
              <a:rPr lang="en-US" sz="3200" dirty="0"/>
              <a:t>{</a:t>
            </a:r>
            <a:r>
              <a:rPr lang="en-US" sz="3200" dirty="0" err="1"/>
              <a:t>kumpulan</a:t>
            </a:r>
            <a:r>
              <a:rPr lang="en-US" sz="3200" dirty="0"/>
              <a:t>/</a:t>
            </a:r>
            <a:r>
              <a:rPr lang="en-US" sz="3200" dirty="0" err="1"/>
              <a:t>satu</a:t>
            </a:r>
            <a:r>
              <a:rPr lang="en-US" sz="3200" dirty="0"/>
              <a:t> </a:t>
            </a:r>
            <a:r>
              <a:rPr lang="en-US" sz="3200" dirty="0" err="1"/>
              <a:t>perintah</a:t>
            </a:r>
            <a:r>
              <a:rPr lang="en-US" sz="3200" dirty="0"/>
              <a:t> </a:t>
            </a:r>
            <a:r>
              <a:rPr lang="en-US" sz="3200" dirty="0" err="1"/>
              <a:t>dilakukan</a:t>
            </a:r>
            <a:r>
              <a:rPr lang="en-US" sz="3200" dirty="0"/>
              <a:t> </a:t>
            </a:r>
            <a:r>
              <a:rPr lang="en-US" sz="3200" dirty="0" err="1"/>
              <a:t>eksekusi</a:t>
            </a:r>
            <a:r>
              <a:rPr lang="en-US" sz="3200" dirty="0"/>
              <a:t> </a:t>
            </a:r>
            <a:r>
              <a:rPr lang="en-US" sz="3200" dirty="0" err="1"/>
              <a:t>berkali</a:t>
            </a:r>
            <a:r>
              <a:rPr lang="en-US" sz="3200" dirty="0"/>
              <a:t>-kali}</a:t>
            </a:r>
            <a:endParaRPr lang="id-ID" sz="3200" dirty="0"/>
          </a:p>
        </p:txBody>
      </p:sp>
    </p:spTree>
    <p:extLst>
      <p:ext uri="{BB962C8B-B14F-4D97-AF65-F5344CB8AC3E}">
        <p14:creationId xmlns:p14="http://schemas.microsoft.com/office/powerpoint/2010/main" val="4089945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6993" y="1166191"/>
            <a:ext cx="2980121" cy="2474864"/>
          </a:xfrm>
        </p:spPr>
        <p:txBody>
          <a:bodyPr/>
          <a:lstStyle/>
          <a:p>
            <a:r>
              <a:rPr lang="en-US" sz="8800" dirty="0" err="1"/>
              <a:t>Buku</a:t>
            </a:r>
            <a:r>
              <a:rPr lang="en-US" sz="8800" dirty="0"/>
              <a:t> </a:t>
            </a:r>
            <a:br>
              <a:rPr lang="en-US" dirty="0"/>
            </a:br>
            <a:r>
              <a:rPr lang="en-US" sz="4000" dirty="0" err="1"/>
              <a:t>Referensi</a:t>
            </a:r>
            <a:br>
              <a:rPr lang="en-US" sz="4000" dirty="0"/>
            </a:br>
            <a:r>
              <a:rPr lang="en-US" sz="4000" dirty="0"/>
              <a:t>Utama</a:t>
            </a:r>
            <a:endParaRPr lang="id-ID" sz="4000" dirty="0"/>
          </a:p>
        </p:txBody>
      </p:sp>
      <p:sp>
        <p:nvSpPr>
          <p:cNvPr id="3" name="Subtitle 2"/>
          <p:cNvSpPr>
            <a:spLocks noGrp="1"/>
          </p:cNvSpPr>
          <p:nvPr>
            <p:ph type="subTitle" idx="1"/>
          </p:nvPr>
        </p:nvSpPr>
        <p:spPr>
          <a:xfrm>
            <a:off x="1255063" y="5110100"/>
            <a:ext cx="10572000" cy="1441400"/>
          </a:xfrm>
        </p:spPr>
        <p:txBody>
          <a:bodyPr>
            <a:noAutofit/>
          </a:bodyPr>
          <a:lstStyle/>
          <a:p>
            <a:pPr algn="r">
              <a:spcBef>
                <a:spcPts val="0"/>
              </a:spcBef>
              <a:spcAft>
                <a:spcPts val="0"/>
              </a:spcAft>
            </a:pPr>
            <a:r>
              <a:rPr lang="en-US" sz="2800" dirty="0" err="1"/>
              <a:t>Dosen</a:t>
            </a:r>
            <a:r>
              <a:rPr lang="en-US" sz="2800" dirty="0"/>
              <a:t> </a:t>
            </a:r>
            <a:r>
              <a:rPr lang="en-US" sz="2800" dirty="0" err="1"/>
              <a:t>Pengampu</a:t>
            </a:r>
            <a:endParaRPr lang="en-US" sz="2800" dirty="0"/>
          </a:p>
          <a:p>
            <a:pPr algn="r">
              <a:spcBef>
                <a:spcPts val="0"/>
              </a:spcBef>
              <a:spcAft>
                <a:spcPts val="0"/>
              </a:spcAft>
            </a:pPr>
            <a:r>
              <a:rPr lang="en-US" sz="3600" b="1" dirty="0"/>
              <a:t>Dr. Aris Puji Widodo, MT.</a:t>
            </a:r>
          </a:p>
          <a:p>
            <a:pPr algn="r">
              <a:spcBef>
                <a:spcPts val="0"/>
              </a:spcBef>
              <a:spcAft>
                <a:spcPts val="0"/>
              </a:spcAft>
            </a:pPr>
            <a:r>
              <a:rPr lang="en-US" sz="2400" dirty="0" err="1"/>
              <a:t>Departemen</a:t>
            </a:r>
            <a:r>
              <a:rPr lang="en-US" sz="2400" dirty="0"/>
              <a:t> </a:t>
            </a:r>
            <a:r>
              <a:rPr lang="en-US" sz="2400" dirty="0" err="1"/>
              <a:t>Informatika</a:t>
            </a:r>
            <a:r>
              <a:rPr lang="en-US" sz="2400" dirty="0"/>
              <a:t>, FSM Universitas </a:t>
            </a:r>
            <a:r>
              <a:rPr lang="en-US" sz="2400" dirty="0" err="1"/>
              <a:t>Diponegoro</a:t>
            </a:r>
            <a:r>
              <a:rPr lang="en-US" sz="2400" dirty="0"/>
              <a:t> Semarang</a:t>
            </a:r>
            <a:endParaRPr lang="id-ID" sz="2400" dirty="0"/>
          </a:p>
        </p:txBody>
      </p:sp>
      <p:pic>
        <p:nvPicPr>
          <p:cNvPr id="5" name="Picture 4">
            <a:extLst>
              <a:ext uri="{FF2B5EF4-FFF2-40B4-BE49-F238E27FC236}">
                <a16:creationId xmlns:a16="http://schemas.microsoft.com/office/drawing/2014/main" id="{E62D6066-1C69-4FEC-98F9-9931AB10E7CF}"/>
              </a:ext>
            </a:extLst>
          </p:cNvPr>
          <p:cNvPicPr>
            <a:picLocks noChangeAspect="1"/>
          </p:cNvPicPr>
          <p:nvPr/>
        </p:nvPicPr>
        <p:blipFill rotWithShape="1">
          <a:blip r:embed="rId2"/>
          <a:srcRect l="24022" t="16796" r="42065" b="5293"/>
          <a:stretch/>
        </p:blipFill>
        <p:spPr>
          <a:xfrm>
            <a:off x="4174431" y="120769"/>
            <a:ext cx="3702609" cy="4782536"/>
          </a:xfrm>
          <a:prstGeom prst="rect">
            <a:avLst/>
          </a:prstGeom>
        </p:spPr>
      </p:pic>
      <p:pic>
        <p:nvPicPr>
          <p:cNvPr id="8" name="Picture 7">
            <a:extLst>
              <a:ext uri="{FF2B5EF4-FFF2-40B4-BE49-F238E27FC236}">
                <a16:creationId xmlns:a16="http://schemas.microsoft.com/office/drawing/2014/main" id="{DDBFB6B1-C9F0-4B0B-9C3B-74DE08DAF5A4}"/>
              </a:ext>
            </a:extLst>
          </p:cNvPr>
          <p:cNvPicPr>
            <a:picLocks noChangeAspect="1"/>
          </p:cNvPicPr>
          <p:nvPr/>
        </p:nvPicPr>
        <p:blipFill rotWithShape="1">
          <a:blip r:embed="rId3"/>
          <a:srcRect l="23804" t="16796" r="39144" b="4447"/>
          <a:stretch/>
        </p:blipFill>
        <p:spPr>
          <a:xfrm>
            <a:off x="8123584" y="182987"/>
            <a:ext cx="3894393" cy="4654058"/>
          </a:xfrm>
          <a:prstGeom prst="rect">
            <a:avLst/>
          </a:prstGeom>
        </p:spPr>
      </p:pic>
    </p:spTree>
    <p:extLst>
      <p:ext uri="{BB962C8B-B14F-4D97-AF65-F5344CB8AC3E}">
        <p14:creationId xmlns:p14="http://schemas.microsoft.com/office/powerpoint/2010/main" val="2695881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55063" y="5636896"/>
            <a:ext cx="10572000" cy="1047125"/>
          </a:xfrm>
        </p:spPr>
        <p:txBody>
          <a:bodyPr>
            <a:noAutofit/>
          </a:bodyPr>
          <a:lstStyle/>
          <a:p>
            <a:pPr algn="r">
              <a:spcBef>
                <a:spcPts val="0"/>
              </a:spcBef>
              <a:spcAft>
                <a:spcPts val="0"/>
              </a:spcAft>
            </a:pPr>
            <a:endParaRPr lang="id-ID" dirty="0"/>
          </a:p>
        </p:txBody>
      </p:sp>
      <p:sp>
        <p:nvSpPr>
          <p:cNvPr id="5" name="Title 4">
            <a:extLst>
              <a:ext uri="{FF2B5EF4-FFF2-40B4-BE49-F238E27FC236}">
                <a16:creationId xmlns:a16="http://schemas.microsoft.com/office/drawing/2014/main" id="{44AAB98E-4B08-4428-B087-D9B34C770F46}"/>
              </a:ext>
            </a:extLst>
          </p:cNvPr>
          <p:cNvSpPr>
            <a:spLocks noGrp="1"/>
          </p:cNvSpPr>
          <p:nvPr>
            <p:ph type="ctrTitle"/>
          </p:nvPr>
        </p:nvSpPr>
        <p:spPr/>
        <p:txBody>
          <a:bodyPr/>
          <a:lstStyle/>
          <a:p>
            <a:endParaRPr lang="en-US"/>
          </a:p>
        </p:txBody>
      </p:sp>
      <p:sp>
        <p:nvSpPr>
          <p:cNvPr id="6" name="Title 1">
            <a:extLst>
              <a:ext uri="{FF2B5EF4-FFF2-40B4-BE49-F238E27FC236}">
                <a16:creationId xmlns:a16="http://schemas.microsoft.com/office/drawing/2014/main" id="{B17BACA6-E7C2-4AB0-B3D1-C2A9F4D5DAA1}"/>
              </a:ext>
            </a:extLst>
          </p:cNvPr>
          <p:cNvSpPr txBox="1">
            <a:spLocks/>
          </p:cNvSpPr>
          <p:nvPr/>
        </p:nvSpPr>
        <p:spPr>
          <a:xfrm>
            <a:off x="558209" y="355573"/>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Contoh</a:t>
            </a:r>
            <a:r>
              <a:rPr lang="en-US" dirty="0"/>
              <a:t> </a:t>
            </a:r>
            <a:r>
              <a:rPr lang="en-US" dirty="0" err="1"/>
              <a:t>Persoalan</a:t>
            </a:r>
            <a:r>
              <a:rPr lang="en-US" dirty="0"/>
              <a:t> </a:t>
            </a:r>
            <a:r>
              <a:rPr lang="en-US" dirty="0" err="1"/>
              <a:t>Sederhana</a:t>
            </a:r>
            <a:br>
              <a:rPr lang="en-US" dirty="0"/>
            </a:br>
            <a:r>
              <a:rPr lang="en-US" sz="1800" dirty="0" err="1">
                <a:latin typeface="Calibri" panose="020F0502020204030204" pitchFamily="34" charset="0"/>
                <a:cs typeface="Times New Roman" panose="02020603050405020304" pitchFamily="18" charset="0"/>
              </a:rPr>
              <a:t>Struktur</a:t>
            </a:r>
            <a:r>
              <a:rPr lang="en-US" sz="1800" dirty="0">
                <a:latin typeface="Calibri" panose="020F0502020204030204" pitchFamily="34" charset="0"/>
                <a:cs typeface="Times New Roman" panose="02020603050405020304" pitchFamily="18" charset="0"/>
              </a:rPr>
              <a:t> </a:t>
            </a:r>
            <a:r>
              <a:rPr lang="en-US" sz="1800" dirty="0" err="1">
                <a:latin typeface="Calibri" panose="020F0502020204030204" pitchFamily="34" charset="0"/>
                <a:cs typeface="Times New Roman" panose="02020603050405020304" pitchFamily="18" charset="0"/>
              </a:rPr>
              <a:t>dasar</a:t>
            </a:r>
            <a:endParaRPr lang="id-ID" dirty="0"/>
          </a:p>
        </p:txBody>
      </p:sp>
      <p:pic>
        <p:nvPicPr>
          <p:cNvPr id="7" name="Picture 6">
            <a:extLst>
              <a:ext uri="{FF2B5EF4-FFF2-40B4-BE49-F238E27FC236}">
                <a16:creationId xmlns:a16="http://schemas.microsoft.com/office/drawing/2014/main" id="{0690677B-81F5-CB2C-5262-6BA7BADE8729}"/>
              </a:ext>
            </a:extLst>
          </p:cNvPr>
          <p:cNvPicPr>
            <a:picLocks noChangeAspect="1"/>
          </p:cNvPicPr>
          <p:nvPr/>
        </p:nvPicPr>
        <p:blipFill rotWithShape="1">
          <a:blip r:embed="rId2"/>
          <a:srcRect l="5769" t="29401" r="7518" b="34291"/>
          <a:stretch/>
        </p:blipFill>
        <p:spPr>
          <a:xfrm>
            <a:off x="603874" y="1064455"/>
            <a:ext cx="11029917" cy="2597835"/>
          </a:xfrm>
          <a:prstGeom prst="rect">
            <a:avLst/>
          </a:prstGeom>
        </p:spPr>
      </p:pic>
    </p:spTree>
    <p:extLst>
      <p:ext uri="{BB962C8B-B14F-4D97-AF65-F5344CB8AC3E}">
        <p14:creationId xmlns:p14="http://schemas.microsoft.com/office/powerpoint/2010/main" val="3041643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55063" y="5636896"/>
            <a:ext cx="10572000" cy="1047125"/>
          </a:xfrm>
        </p:spPr>
        <p:txBody>
          <a:bodyPr>
            <a:noAutofit/>
          </a:bodyPr>
          <a:lstStyle/>
          <a:p>
            <a:pPr algn="r">
              <a:spcBef>
                <a:spcPts val="0"/>
              </a:spcBef>
              <a:spcAft>
                <a:spcPts val="0"/>
              </a:spcAft>
            </a:pPr>
            <a:endParaRPr lang="id-ID" dirty="0"/>
          </a:p>
        </p:txBody>
      </p:sp>
      <p:sp>
        <p:nvSpPr>
          <p:cNvPr id="5" name="Title 4">
            <a:extLst>
              <a:ext uri="{FF2B5EF4-FFF2-40B4-BE49-F238E27FC236}">
                <a16:creationId xmlns:a16="http://schemas.microsoft.com/office/drawing/2014/main" id="{44AAB98E-4B08-4428-B087-D9B34C770F46}"/>
              </a:ext>
            </a:extLst>
          </p:cNvPr>
          <p:cNvSpPr>
            <a:spLocks noGrp="1"/>
          </p:cNvSpPr>
          <p:nvPr>
            <p:ph type="ctrTitle"/>
          </p:nvPr>
        </p:nvSpPr>
        <p:spPr/>
        <p:txBody>
          <a:bodyPr/>
          <a:lstStyle/>
          <a:p>
            <a:endParaRPr lang="en-US"/>
          </a:p>
        </p:txBody>
      </p:sp>
      <p:sp>
        <p:nvSpPr>
          <p:cNvPr id="6" name="Title 1">
            <a:extLst>
              <a:ext uri="{FF2B5EF4-FFF2-40B4-BE49-F238E27FC236}">
                <a16:creationId xmlns:a16="http://schemas.microsoft.com/office/drawing/2014/main" id="{B17BACA6-E7C2-4AB0-B3D1-C2A9F4D5DAA1}"/>
              </a:ext>
            </a:extLst>
          </p:cNvPr>
          <p:cNvSpPr txBox="1">
            <a:spLocks/>
          </p:cNvSpPr>
          <p:nvPr/>
        </p:nvSpPr>
        <p:spPr>
          <a:xfrm>
            <a:off x="558209" y="355573"/>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Contoh</a:t>
            </a:r>
            <a:r>
              <a:rPr lang="en-US" dirty="0"/>
              <a:t> </a:t>
            </a:r>
            <a:r>
              <a:rPr lang="en-US" dirty="0" err="1"/>
              <a:t>Sintesa</a:t>
            </a:r>
            <a:r>
              <a:rPr lang="en-US" dirty="0"/>
              <a:t> </a:t>
            </a:r>
            <a:r>
              <a:rPr lang="en-US" dirty="0" err="1"/>
              <a:t>Persoalan</a:t>
            </a:r>
            <a:br>
              <a:rPr lang="en-US" dirty="0"/>
            </a:br>
            <a:r>
              <a:rPr lang="en-US" sz="1800" dirty="0" err="1">
                <a:latin typeface="Calibri" panose="020F0502020204030204" pitchFamily="34" charset="0"/>
                <a:cs typeface="Times New Roman" panose="02020603050405020304" pitchFamily="18" charset="0"/>
              </a:rPr>
              <a:t>Struktur</a:t>
            </a:r>
            <a:r>
              <a:rPr lang="en-US" sz="1800" dirty="0">
                <a:latin typeface="Calibri" panose="020F0502020204030204" pitchFamily="34" charset="0"/>
                <a:cs typeface="Times New Roman" panose="02020603050405020304" pitchFamily="18" charset="0"/>
              </a:rPr>
              <a:t> </a:t>
            </a:r>
            <a:r>
              <a:rPr lang="en-US" sz="1800" dirty="0" err="1">
                <a:latin typeface="Calibri" panose="020F0502020204030204" pitchFamily="34" charset="0"/>
                <a:cs typeface="Times New Roman" panose="02020603050405020304" pitchFamily="18" charset="0"/>
              </a:rPr>
              <a:t>dasar</a:t>
            </a:r>
            <a:endParaRPr lang="id-ID" dirty="0"/>
          </a:p>
        </p:txBody>
      </p:sp>
      <p:pic>
        <p:nvPicPr>
          <p:cNvPr id="4" name="Picture 3">
            <a:extLst>
              <a:ext uri="{FF2B5EF4-FFF2-40B4-BE49-F238E27FC236}">
                <a16:creationId xmlns:a16="http://schemas.microsoft.com/office/drawing/2014/main" id="{AC03CF49-E1A6-2583-3A51-916D373256A4}"/>
              </a:ext>
            </a:extLst>
          </p:cNvPr>
          <p:cNvPicPr>
            <a:picLocks noChangeAspect="1"/>
          </p:cNvPicPr>
          <p:nvPr/>
        </p:nvPicPr>
        <p:blipFill rotWithShape="1">
          <a:blip r:embed="rId2"/>
          <a:srcRect l="5309" t="32752" r="8708" b="31008"/>
          <a:stretch/>
        </p:blipFill>
        <p:spPr>
          <a:xfrm>
            <a:off x="558209" y="998807"/>
            <a:ext cx="10483093" cy="2485292"/>
          </a:xfrm>
          <a:prstGeom prst="rect">
            <a:avLst/>
          </a:prstGeom>
        </p:spPr>
      </p:pic>
    </p:spTree>
    <p:extLst>
      <p:ext uri="{BB962C8B-B14F-4D97-AF65-F5344CB8AC3E}">
        <p14:creationId xmlns:p14="http://schemas.microsoft.com/office/powerpoint/2010/main" val="763905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55063" y="5636896"/>
            <a:ext cx="10572000" cy="1047125"/>
          </a:xfrm>
        </p:spPr>
        <p:txBody>
          <a:bodyPr>
            <a:noAutofit/>
          </a:bodyPr>
          <a:lstStyle/>
          <a:p>
            <a:pPr algn="r">
              <a:spcBef>
                <a:spcPts val="0"/>
              </a:spcBef>
              <a:spcAft>
                <a:spcPts val="0"/>
              </a:spcAft>
            </a:pPr>
            <a:endParaRPr lang="id-ID" dirty="0"/>
          </a:p>
        </p:txBody>
      </p:sp>
      <p:sp>
        <p:nvSpPr>
          <p:cNvPr id="5" name="Title 4">
            <a:extLst>
              <a:ext uri="{FF2B5EF4-FFF2-40B4-BE49-F238E27FC236}">
                <a16:creationId xmlns:a16="http://schemas.microsoft.com/office/drawing/2014/main" id="{44AAB98E-4B08-4428-B087-D9B34C770F46}"/>
              </a:ext>
            </a:extLst>
          </p:cNvPr>
          <p:cNvSpPr>
            <a:spLocks noGrp="1"/>
          </p:cNvSpPr>
          <p:nvPr>
            <p:ph type="ctrTitle"/>
          </p:nvPr>
        </p:nvSpPr>
        <p:spPr/>
        <p:txBody>
          <a:bodyPr/>
          <a:lstStyle/>
          <a:p>
            <a:endParaRPr lang="en-US"/>
          </a:p>
        </p:txBody>
      </p:sp>
      <p:sp>
        <p:nvSpPr>
          <p:cNvPr id="6" name="Title 1">
            <a:extLst>
              <a:ext uri="{FF2B5EF4-FFF2-40B4-BE49-F238E27FC236}">
                <a16:creationId xmlns:a16="http://schemas.microsoft.com/office/drawing/2014/main" id="{B17BACA6-E7C2-4AB0-B3D1-C2A9F4D5DAA1}"/>
              </a:ext>
            </a:extLst>
          </p:cNvPr>
          <p:cNvSpPr txBox="1">
            <a:spLocks/>
          </p:cNvSpPr>
          <p:nvPr/>
        </p:nvSpPr>
        <p:spPr>
          <a:xfrm>
            <a:off x="558209" y="355573"/>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Contoh</a:t>
            </a:r>
            <a:r>
              <a:rPr lang="en-US" dirty="0"/>
              <a:t> </a:t>
            </a:r>
            <a:r>
              <a:rPr lang="en-US" dirty="0" err="1"/>
              <a:t>Sintesa</a:t>
            </a:r>
            <a:r>
              <a:rPr lang="en-US" dirty="0"/>
              <a:t> </a:t>
            </a:r>
            <a:r>
              <a:rPr lang="en-US" dirty="0" err="1"/>
              <a:t>Persoalan</a:t>
            </a:r>
            <a:br>
              <a:rPr lang="en-US" dirty="0"/>
            </a:br>
            <a:r>
              <a:rPr lang="en-US" sz="1800" dirty="0" err="1">
                <a:latin typeface="Calibri" panose="020F0502020204030204" pitchFamily="34" charset="0"/>
                <a:cs typeface="Times New Roman" panose="02020603050405020304" pitchFamily="18" charset="0"/>
              </a:rPr>
              <a:t>Struktur</a:t>
            </a:r>
            <a:r>
              <a:rPr lang="en-US" sz="1800" dirty="0">
                <a:latin typeface="Calibri" panose="020F0502020204030204" pitchFamily="34" charset="0"/>
                <a:cs typeface="Times New Roman" panose="02020603050405020304" pitchFamily="18" charset="0"/>
              </a:rPr>
              <a:t> </a:t>
            </a:r>
            <a:r>
              <a:rPr lang="en-US" sz="1800" dirty="0" err="1">
                <a:latin typeface="Calibri" panose="020F0502020204030204" pitchFamily="34" charset="0"/>
                <a:cs typeface="Times New Roman" panose="02020603050405020304" pitchFamily="18" charset="0"/>
              </a:rPr>
              <a:t>dasar</a:t>
            </a:r>
            <a:endParaRPr lang="id-ID" dirty="0"/>
          </a:p>
        </p:txBody>
      </p:sp>
      <p:pic>
        <p:nvPicPr>
          <p:cNvPr id="9" name="Picture 8">
            <a:extLst>
              <a:ext uri="{FF2B5EF4-FFF2-40B4-BE49-F238E27FC236}">
                <a16:creationId xmlns:a16="http://schemas.microsoft.com/office/drawing/2014/main" id="{125CAA1D-9612-F34B-0431-88849F688293}"/>
              </a:ext>
            </a:extLst>
          </p:cNvPr>
          <p:cNvPicPr>
            <a:picLocks noChangeAspect="1"/>
          </p:cNvPicPr>
          <p:nvPr/>
        </p:nvPicPr>
        <p:blipFill rotWithShape="1">
          <a:blip r:embed="rId2"/>
          <a:srcRect l="9438" t="18735" r="10294" b="16102"/>
          <a:stretch/>
        </p:blipFill>
        <p:spPr>
          <a:xfrm>
            <a:off x="616126" y="1017563"/>
            <a:ext cx="9786239" cy="4468838"/>
          </a:xfrm>
          <a:prstGeom prst="rect">
            <a:avLst/>
          </a:prstGeom>
        </p:spPr>
      </p:pic>
    </p:spTree>
    <p:extLst>
      <p:ext uri="{BB962C8B-B14F-4D97-AF65-F5344CB8AC3E}">
        <p14:creationId xmlns:p14="http://schemas.microsoft.com/office/powerpoint/2010/main" val="852710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55063" y="5636896"/>
            <a:ext cx="10572000" cy="1047125"/>
          </a:xfrm>
        </p:spPr>
        <p:txBody>
          <a:bodyPr>
            <a:noAutofit/>
          </a:bodyPr>
          <a:lstStyle/>
          <a:p>
            <a:pPr algn="r">
              <a:spcBef>
                <a:spcPts val="0"/>
              </a:spcBef>
              <a:spcAft>
                <a:spcPts val="0"/>
              </a:spcAft>
            </a:pPr>
            <a:endParaRPr lang="id-ID" dirty="0"/>
          </a:p>
        </p:txBody>
      </p:sp>
      <p:sp>
        <p:nvSpPr>
          <p:cNvPr id="5" name="Title 4">
            <a:extLst>
              <a:ext uri="{FF2B5EF4-FFF2-40B4-BE49-F238E27FC236}">
                <a16:creationId xmlns:a16="http://schemas.microsoft.com/office/drawing/2014/main" id="{44AAB98E-4B08-4428-B087-D9B34C770F46}"/>
              </a:ext>
            </a:extLst>
          </p:cNvPr>
          <p:cNvSpPr>
            <a:spLocks noGrp="1"/>
          </p:cNvSpPr>
          <p:nvPr>
            <p:ph type="ctrTitle"/>
          </p:nvPr>
        </p:nvSpPr>
        <p:spPr/>
        <p:txBody>
          <a:bodyPr/>
          <a:lstStyle/>
          <a:p>
            <a:endParaRPr lang="en-US"/>
          </a:p>
        </p:txBody>
      </p:sp>
      <p:sp>
        <p:nvSpPr>
          <p:cNvPr id="6" name="Title 1">
            <a:extLst>
              <a:ext uri="{FF2B5EF4-FFF2-40B4-BE49-F238E27FC236}">
                <a16:creationId xmlns:a16="http://schemas.microsoft.com/office/drawing/2014/main" id="{B17BACA6-E7C2-4AB0-B3D1-C2A9F4D5DAA1}"/>
              </a:ext>
            </a:extLst>
          </p:cNvPr>
          <p:cNvSpPr txBox="1">
            <a:spLocks/>
          </p:cNvSpPr>
          <p:nvPr/>
        </p:nvSpPr>
        <p:spPr>
          <a:xfrm>
            <a:off x="558209" y="355573"/>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Contoh</a:t>
            </a:r>
            <a:r>
              <a:rPr lang="en-US" dirty="0"/>
              <a:t> </a:t>
            </a:r>
            <a:r>
              <a:rPr lang="en-US" dirty="0" err="1"/>
              <a:t>Notasi</a:t>
            </a:r>
            <a:r>
              <a:rPr lang="en-US" dirty="0"/>
              <a:t> </a:t>
            </a:r>
            <a:r>
              <a:rPr lang="en-US" dirty="0" err="1"/>
              <a:t>Algoritmik</a:t>
            </a:r>
            <a:br>
              <a:rPr lang="en-US" dirty="0"/>
            </a:br>
            <a:r>
              <a:rPr lang="en-US" sz="1800" dirty="0" err="1">
                <a:latin typeface="Calibri" panose="020F0502020204030204" pitchFamily="34" charset="0"/>
                <a:cs typeface="Times New Roman" panose="02020603050405020304" pitchFamily="18" charset="0"/>
              </a:rPr>
              <a:t>Struktur</a:t>
            </a:r>
            <a:r>
              <a:rPr lang="en-US" sz="1800" dirty="0">
                <a:latin typeface="Calibri" panose="020F0502020204030204" pitchFamily="34" charset="0"/>
                <a:cs typeface="Times New Roman" panose="02020603050405020304" pitchFamily="18" charset="0"/>
              </a:rPr>
              <a:t> </a:t>
            </a:r>
            <a:r>
              <a:rPr lang="en-US" sz="1800" dirty="0" err="1">
                <a:latin typeface="Calibri" panose="020F0502020204030204" pitchFamily="34" charset="0"/>
                <a:cs typeface="Times New Roman" panose="02020603050405020304" pitchFamily="18" charset="0"/>
              </a:rPr>
              <a:t>dasar</a:t>
            </a:r>
            <a:endParaRPr lang="id-ID" dirty="0"/>
          </a:p>
        </p:txBody>
      </p:sp>
      <p:pic>
        <p:nvPicPr>
          <p:cNvPr id="4" name="Picture 3">
            <a:extLst>
              <a:ext uri="{FF2B5EF4-FFF2-40B4-BE49-F238E27FC236}">
                <a16:creationId xmlns:a16="http://schemas.microsoft.com/office/drawing/2014/main" id="{0B49CF0F-FF21-688A-6EEC-FFA2656E0A1D}"/>
              </a:ext>
            </a:extLst>
          </p:cNvPr>
          <p:cNvPicPr>
            <a:picLocks noChangeAspect="1"/>
          </p:cNvPicPr>
          <p:nvPr/>
        </p:nvPicPr>
        <p:blipFill rotWithShape="1">
          <a:blip r:embed="rId2"/>
          <a:srcRect l="5616" t="22837" r="7038" b="8649"/>
          <a:stretch/>
        </p:blipFill>
        <p:spPr>
          <a:xfrm>
            <a:off x="670561" y="1079695"/>
            <a:ext cx="10649243" cy="4698610"/>
          </a:xfrm>
          <a:prstGeom prst="rect">
            <a:avLst/>
          </a:prstGeom>
        </p:spPr>
      </p:pic>
    </p:spTree>
    <p:extLst>
      <p:ext uri="{BB962C8B-B14F-4D97-AF65-F5344CB8AC3E}">
        <p14:creationId xmlns:p14="http://schemas.microsoft.com/office/powerpoint/2010/main" val="654601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55063" y="5636896"/>
            <a:ext cx="10572000" cy="1047125"/>
          </a:xfrm>
        </p:spPr>
        <p:txBody>
          <a:bodyPr>
            <a:noAutofit/>
          </a:bodyPr>
          <a:lstStyle/>
          <a:p>
            <a:pPr algn="r">
              <a:spcBef>
                <a:spcPts val="0"/>
              </a:spcBef>
              <a:spcAft>
                <a:spcPts val="0"/>
              </a:spcAft>
            </a:pPr>
            <a:endParaRPr lang="id-ID" dirty="0"/>
          </a:p>
        </p:txBody>
      </p:sp>
      <p:sp>
        <p:nvSpPr>
          <p:cNvPr id="5" name="Title 4">
            <a:extLst>
              <a:ext uri="{FF2B5EF4-FFF2-40B4-BE49-F238E27FC236}">
                <a16:creationId xmlns:a16="http://schemas.microsoft.com/office/drawing/2014/main" id="{44AAB98E-4B08-4428-B087-D9B34C770F46}"/>
              </a:ext>
            </a:extLst>
          </p:cNvPr>
          <p:cNvSpPr>
            <a:spLocks noGrp="1"/>
          </p:cNvSpPr>
          <p:nvPr>
            <p:ph type="ctrTitle"/>
          </p:nvPr>
        </p:nvSpPr>
        <p:spPr/>
        <p:txBody>
          <a:bodyPr/>
          <a:lstStyle/>
          <a:p>
            <a:endParaRPr lang="en-US"/>
          </a:p>
        </p:txBody>
      </p:sp>
      <p:sp>
        <p:nvSpPr>
          <p:cNvPr id="6" name="Title 1">
            <a:extLst>
              <a:ext uri="{FF2B5EF4-FFF2-40B4-BE49-F238E27FC236}">
                <a16:creationId xmlns:a16="http://schemas.microsoft.com/office/drawing/2014/main" id="{B17BACA6-E7C2-4AB0-B3D1-C2A9F4D5DAA1}"/>
              </a:ext>
            </a:extLst>
          </p:cNvPr>
          <p:cNvSpPr txBox="1">
            <a:spLocks/>
          </p:cNvSpPr>
          <p:nvPr/>
        </p:nvSpPr>
        <p:spPr>
          <a:xfrm>
            <a:off x="558209" y="355573"/>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Contoh</a:t>
            </a:r>
            <a:r>
              <a:rPr lang="en-US" dirty="0"/>
              <a:t> </a:t>
            </a:r>
            <a:r>
              <a:rPr lang="en-US" dirty="0" err="1"/>
              <a:t>Notasi</a:t>
            </a:r>
            <a:r>
              <a:rPr lang="en-US" dirty="0"/>
              <a:t> </a:t>
            </a:r>
            <a:r>
              <a:rPr lang="en-US" dirty="0" err="1"/>
              <a:t>Algoritmik</a:t>
            </a:r>
            <a:br>
              <a:rPr lang="en-US" dirty="0"/>
            </a:br>
            <a:r>
              <a:rPr lang="en-US" sz="1800" dirty="0" err="1">
                <a:latin typeface="Calibri" panose="020F0502020204030204" pitchFamily="34" charset="0"/>
                <a:cs typeface="Times New Roman" panose="02020603050405020304" pitchFamily="18" charset="0"/>
              </a:rPr>
              <a:t>Struktur</a:t>
            </a:r>
            <a:r>
              <a:rPr lang="en-US" sz="1800" dirty="0">
                <a:latin typeface="Calibri" panose="020F0502020204030204" pitchFamily="34" charset="0"/>
                <a:cs typeface="Times New Roman" panose="02020603050405020304" pitchFamily="18" charset="0"/>
              </a:rPr>
              <a:t> </a:t>
            </a:r>
            <a:r>
              <a:rPr lang="en-US" sz="1800" dirty="0" err="1">
                <a:latin typeface="Calibri" panose="020F0502020204030204" pitchFamily="34" charset="0"/>
                <a:cs typeface="Times New Roman" panose="02020603050405020304" pitchFamily="18" charset="0"/>
              </a:rPr>
              <a:t>dasar</a:t>
            </a:r>
            <a:endParaRPr lang="id-ID" dirty="0"/>
          </a:p>
        </p:txBody>
      </p:sp>
      <p:pic>
        <p:nvPicPr>
          <p:cNvPr id="7" name="Picture 6">
            <a:extLst>
              <a:ext uri="{FF2B5EF4-FFF2-40B4-BE49-F238E27FC236}">
                <a16:creationId xmlns:a16="http://schemas.microsoft.com/office/drawing/2014/main" id="{2CB90DF9-FBC4-79B9-E89B-FD10791C0B62}"/>
              </a:ext>
            </a:extLst>
          </p:cNvPr>
          <p:cNvPicPr>
            <a:picLocks noChangeAspect="1"/>
          </p:cNvPicPr>
          <p:nvPr/>
        </p:nvPicPr>
        <p:blipFill rotWithShape="1">
          <a:blip r:embed="rId2"/>
          <a:srcRect l="24578" t="39043" r="24230" b="23898"/>
          <a:stretch/>
        </p:blipFill>
        <p:spPr>
          <a:xfrm>
            <a:off x="656492" y="1045699"/>
            <a:ext cx="9511746" cy="3873304"/>
          </a:xfrm>
          <a:prstGeom prst="rect">
            <a:avLst/>
          </a:prstGeom>
        </p:spPr>
      </p:pic>
    </p:spTree>
    <p:extLst>
      <p:ext uri="{BB962C8B-B14F-4D97-AF65-F5344CB8AC3E}">
        <p14:creationId xmlns:p14="http://schemas.microsoft.com/office/powerpoint/2010/main" val="714711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55063" y="5636896"/>
            <a:ext cx="10572000" cy="1047125"/>
          </a:xfrm>
        </p:spPr>
        <p:txBody>
          <a:bodyPr>
            <a:noAutofit/>
          </a:bodyPr>
          <a:lstStyle/>
          <a:p>
            <a:pPr algn="r">
              <a:spcBef>
                <a:spcPts val="0"/>
              </a:spcBef>
              <a:spcAft>
                <a:spcPts val="0"/>
              </a:spcAft>
            </a:pPr>
            <a:endParaRPr lang="id-ID" dirty="0"/>
          </a:p>
        </p:txBody>
      </p:sp>
      <p:sp>
        <p:nvSpPr>
          <p:cNvPr id="5" name="Title 4">
            <a:extLst>
              <a:ext uri="{FF2B5EF4-FFF2-40B4-BE49-F238E27FC236}">
                <a16:creationId xmlns:a16="http://schemas.microsoft.com/office/drawing/2014/main" id="{44AAB98E-4B08-4428-B087-D9B34C770F46}"/>
              </a:ext>
            </a:extLst>
          </p:cNvPr>
          <p:cNvSpPr>
            <a:spLocks noGrp="1"/>
          </p:cNvSpPr>
          <p:nvPr>
            <p:ph type="ctrTitle"/>
          </p:nvPr>
        </p:nvSpPr>
        <p:spPr/>
        <p:txBody>
          <a:bodyPr/>
          <a:lstStyle/>
          <a:p>
            <a:endParaRPr lang="en-US"/>
          </a:p>
        </p:txBody>
      </p:sp>
      <p:sp>
        <p:nvSpPr>
          <p:cNvPr id="6" name="Title 1">
            <a:extLst>
              <a:ext uri="{FF2B5EF4-FFF2-40B4-BE49-F238E27FC236}">
                <a16:creationId xmlns:a16="http://schemas.microsoft.com/office/drawing/2014/main" id="{B17BACA6-E7C2-4AB0-B3D1-C2A9F4D5DAA1}"/>
              </a:ext>
            </a:extLst>
          </p:cNvPr>
          <p:cNvSpPr txBox="1">
            <a:spLocks/>
          </p:cNvSpPr>
          <p:nvPr/>
        </p:nvSpPr>
        <p:spPr>
          <a:xfrm>
            <a:off x="558209" y="355573"/>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Contoh</a:t>
            </a:r>
            <a:r>
              <a:rPr lang="en-US" dirty="0"/>
              <a:t> </a:t>
            </a:r>
            <a:r>
              <a:rPr lang="en-US" dirty="0" err="1"/>
              <a:t>Notasi</a:t>
            </a:r>
            <a:r>
              <a:rPr lang="en-US" dirty="0"/>
              <a:t> </a:t>
            </a:r>
            <a:r>
              <a:rPr lang="en-US" dirty="0" err="1"/>
              <a:t>Algoritmik</a:t>
            </a:r>
            <a:br>
              <a:rPr lang="en-US" dirty="0"/>
            </a:br>
            <a:r>
              <a:rPr lang="en-US" sz="1800" dirty="0" err="1">
                <a:latin typeface="Calibri" panose="020F0502020204030204" pitchFamily="34" charset="0"/>
                <a:cs typeface="Times New Roman" panose="02020603050405020304" pitchFamily="18" charset="0"/>
              </a:rPr>
              <a:t>Struktur</a:t>
            </a:r>
            <a:r>
              <a:rPr lang="en-US" sz="1800" dirty="0">
                <a:latin typeface="Calibri" panose="020F0502020204030204" pitchFamily="34" charset="0"/>
                <a:cs typeface="Times New Roman" panose="02020603050405020304" pitchFamily="18" charset="0"/>
              </a:rPr>
              <a:t> </a:t>
            </a:r>
            <a:r>
              <a:rPr lang="en-US" sz="1800" dirty="0" err="1">
                <a:latin typeface="Calibri" panose="020F0502020204030204" pitchFamily="34" charset="0"/>
                <a:cs typeface="Times New Roman" panose="02020603050405020304" pitchFamily="18" charset="0"/>
              </a:rPr>
              <a:t>dasar</a:t>
            </a:r>
            <a:endParaRPr lang="id-ID" dirty="0"/>
          </a:p>
        </p:txBody>
      </p:sp>
      <p:pic>
        <p:nvPicPr>
          <p:cNvPr id="4" name="Picture 3">
            <a:extLst>
              <a:ext uri="{FF2B5EF4-FFF2-40B4-BE49-F238E27FC236}">
                <a16:creationId xmlns:a16="http://schemas.microsoft.com/office/drawing/2014/main" id="{5A8163BE-A0C0-D610-AD77-309B9BEC9818}"/>
              </a:ext>
            </a:extLst>
          </p:cNvPr>
          <p:cNvPicPr>
            <a:picLocks noChangeAspect="1"/>
          </p:cNvPicPr>
          <p:nvPr/>
        </p:nvPicPr>
        <p:blipFill rotWithShape="1">
          <a:blip r:embed="rId2"/>
          <a:srcRect l="24923" t="36786" r="24116" b="29847"/>
          <a:stretch/>
        </p:blipFill>
        <p:spPr>
          <a:xfrm>
            <a:off x="665871" y="1012874"/>
            <a:ext cx="10593046" cy="3901440"/>
          </a:xfrm>
          <a:prstGeom prst="rect">
            <a:avLst/>
          </a:prstGeom>
        </p:spPr>
      </p:pic>
    </p:spTree>
    <p:extLst>
      <p:ext uri="{BB962C8B-B14F-4D97-AF65-F5344CB8AC3E}">
        <p14:creationId xmlns:p14="http://schemas.microsoft.com/office/powerpoint/2010/main" val="40979799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55063" y="5636896"/>
            <a:ext cx="10572000" cy="1047125"/>
          </a:xfrm>
        </p:spPr>
        <p:txBody>
          <a:bodyPr>
            <a:noAutofit/>
          </a:bodyPr>
          <a:lstStyle/>
          <a:p>
            <a:pPr algn="r">
              <a:spcBef>
                <a:spcPts val="0"/>
              </a:spcBef>
              <a:spcAft>
                <a:spcPts val="0"/>
              </a:spcAft>
            </a:pPr>
            <a:endParaRPr lang="id-ID" dirty="0"/>
          </a:p>
        </p:txBody>
      </p:sp>
      <p:sp>
        <p:nvSpPr>
          <p:cNvPr id="5" name="Title 4">
            <a:extLst>
              <a:ext uri="{FF2B5EF4-FFF2-40B4-BE49-F238E27FC236}">
                <a16:creationId xmlns:a16="http://schemas.microsoft.com/office/drawing/2014/main" id="{44AAB98E-4B08-4428-B087-D9B34C770F46}"/>
              </a:ext>
            </a:extLst>
          </p:cNvPr>
          <p:cNvSpPr>
            <a:spLocks noGrp="1"/>
          </p:cNvSpPr>
          <p:nvPr>
            <p:ph type="ctrTitle"/>
          </p:nvPr>
        </p:nvSpPr>
        <p:spPr/>
        <p:txBody>
          <a:bodyPr/>
          <a:lstStyle/>
          <a:p>
            <a:endParaRPr lang="en-US"/>
          </a:p>
        </p:txBody>
      </p:sp>
      <p:sp>
        <p:nvSpPr>
          <p:cNvPr id="6" name="Title 1">
            <a:extLst>
              <a:ext uri="{FF2B5EF4-FFF2-40B4-BE49-F238E27FC236}">
                <a16:creationId xmlns:a16="http://schemas.microsoft.com/office/drawing/2014/main" id="{B17BACA6-E7C2-4AB0-B3D1-C2A9F4D5DAA1}"/>
              </a:ext>
            </a:extLst>
          </p:cNvPr>
          <p:cNvSpPr txBox="1">
            <a:spLocks/>
          </p:cNvSpPr>
          <p:nvPr/>
        </p:nvSpPr>
        <p:spPr>
          <a:xfrm>
            <a:off x="558209" y="355573"/>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Contoh</a:t>
            </a:r>
            <a:r>
              <a:rPr lang="en-US" dirty="0"/>
              <a:t> </a:t>
            </a:r>
            <a:r>
              <a:rPr lang="en-US" dirty="0" err="1"/>
              <a:t>Notasi</a:t>
            </a:r>
            <a:r>
              <a:rPr lang="en-US" dirty="0"/>
              <a:t> </a:t>
            </a:r>
            <a:r>
              <a:rPr lang="en-US" dirty="0" err="1"/>
              <a:t>Algoritmik</a:t>
            </a:r>
            <a:br>
              <a:rPr lang="en-US" dirty="0"/>
            </a:br>
            <a:r>
              <a:rPr lang="en-US" sz="1800" dirty="0" err="1">
                <a:latin typeface="Calibri" panose="020F0502020204030204" pitchFamily="34" charset="0"/>
                <a:cs typeface="Times New Roman" panose="02020603050405020304" pitchFamily="18" charset="0"/>
              </a:rPr>
              <a:t>Struktur</a:t>
            </a:r>
            <a:r>
              <a:rPr lang="en-US" sz="1800" dirty="0">
                <a:latin typeface="Calibri" panose="020F0502020204030204" pitchFamily="34" charset="0"/>
                <a:cs typeface="Times New Roman" panose="02020603050405020304" pitchFamily="18" charset="0"/>
              </a:rPr>
              <a:t> </a:t>
            </a:r>
            <a:r>
              <a:rPr lang="en-US" sz="1800" dirty="0" err="1">
                <a:latin typeface="Calibri" panose="020F0502020204030204" pitchFamily="34" charset="0"/>
                <a:cs typeface="Times New Roman" panose="02020603050405020304" pitchFamily="18" charset="0"/>
              </a:rPr>
              <a:t>dasar</a:t>
            </a:r>
            <a:endParaRPr lang="id-ID" dirty="0"/>
          </a:p>
        </p:txBody>
      </p:sp>
      <p:pic>
        <p:nvPicPr>
          <p:cNvPr id="4" name="Picture 3">
            <a:extLst>
              <a:ext uri="{FF2B5EF4-FFF2-40B4-BE49-F238E27FC236}">
                <a16:creationId xmlns:a16="http://schemas.microsoft.com/office/drawing/2014/main" id="{948511C9-E623-532E-BF44-34F0FB19E80E}"/>
              </a:ext>
            </a:extLst>
          </p:cNvPr>
          <p:cNvPicPr>
            <a:picLocks noChangeAspect="1"/>
          </p:cNvPicPr>
          <p:nvPr/>
        </p:nvPicPr>
        <p:blipFill rotWithShape="1">
          <a:blip r:embed="rId2"/>
          <a:srcRect l="24769" t="40547" r="24116" b="14120"/>
          <a:stretch/>
        </p:blipFill>
        <p:spPr>
          <a:xfrm>
            <a:off x="642425" y="1059765"/>
            <a:ext cx="8717854" cy="4349087"/>
          </a:xfrm>
          <a:prstGeom prst="rect">
            <a:avLst/>
          </a:prstGeom>
        </p:spPr>
      </p:pic>
    </p:spTree>
    <p:extLst>
      <p:ext uri="{BB962C8B-B14F-4D97-AF65-F5344CB8AC3E}">
        <p14:creationId xmlns:p14="http://schemas.microsoft.com/office/powerpoint/2010/main" val="1418333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55063" y="5636896"/>
            <a:ext cx="10572000" cy="1047125"/>
          </a:xfrm>
        </p:spPr>
        <p:txBody>
          <a:bodyPr>
            <a:noAutofit/>
          </a:bodyPr>
          <a:lstStyle/>
          <a:p>
            <a:pPr algn="r">
              <a:spcBef>
                <a:spcPts val="0"/>
              </a:spcBef>
              <a:spcAft>
                <a:spcPts val="0"/>
              </a:spcAft>
            </a:pPr>
            <a:endParaRPr lang="id-ID" dirty="0"/>
          </a:p>
        </p:txBody>
      </p:sp>
      <p:sp>
        <p:nvSpPr>
          <p:cNvPr id="6" name="Title 1">
            <a:extLst>
              <a:ext uri="{FF2B5EF4-FFF2-40B4-BE49-F238E27FC236}">
                <a16:creationId xmlns:a16="http://schemas.microsoft.com/office/drawing/2014/main" id="{B17BACA6-E7C2-4AB0-B3D1-C2A9F4D5DAA1}"/>
              </a:ext>
            </a:extLst>
          </p:cNvPr>
          <p:cNvSpPr txBox="1">
            <a:spLocks/>
          </p:cNvSpPr>
          <p:nvPr/>
        </p:nvSpPr>
        <p:spPr>
          <a:xfrm>
            <a:off x="411417" y="44462"/>
            <a:ext cx="10571998" cy="865249"/>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Analisa </a:t>
            </a:r>
            <a:r>
              <a:rPr lang="en-US" dirty="0" err="1"/>
              <a:t>Kasus</a:t>
            </a:r>
            <a:endParaRPr lang="id-ID" dirty="0"/>
          </a:p>
        </p:txBody>
      </p:sp>
      <p:pic>
        <p:nvPicPr>
          <p:cNvPr id="4" name="Picture 3">
            <a:extLst>
              <a:ext uri="{FF2B5EF4-FFF2-40B4-BE49-F238E27FC236}">
                <a16:creationId xmlns:a16="http://schemas.microsoft.com/office/drawing/2014/main" id="{B7EA0522-C589-4F43-835E-5AFC4F6AB93A}"/>
              </a:ext>
            </a:extLst>
          </p:cNvPr>
          <p:cNvPicPr>
            <a:picLocks noChangeAspect="1"/>
          </p:cNvPicPr>
          <p:nvPr/>
        </p:nvPicPr>
        <p:blipFill>
          <a:blip r:embed="rId2"/>
          <a:stretch>
            <a:fillRect/>
          </a:stretch>
        </p:blipFill>
        <p:spPr>
          <a:xfrm>
            <a:off x="4022153" y="956603"/>
            <a:ext cx="3406775" cy="3810000"/>
          </a:xfrm>
          <a:prstGeom prst="rect">
            <a:avLst/>
          </a:prstGeom>
        </p:spPr>
      </p:pic>
      <p:pic>
        <p:nvPicPr>
          <p:cNvPr id="7" name="Picture 6">
            <a:extLst>
              <a:ext uri="{FF2B5EF4-FFF2-40B4-BE49-F238E27FC236}">
                <a16:creationId xmlns:a16="http://schemas.microsoft.com/office/drawing/2014/main" id="{EA1F7F50-140B-4DF1-B80A-045C11C097BD}"/>
              </a:ext>
            </a:extLst>
          </p:cNvPr>
          <p:cNvPicPr>
            <a:picLocks noChangeAspect="1"/>
          </p:cNvPicPr>
          <p:nvPr/>
        </p:nvPicPr>
        <p:blipFill>
          <a:blip r:embed="rId3"/>
          <a:stretch>
            <a:fillRect/>
          </a:stretch>
        </p:blipFill>
        <p:spPr>
          <a:xfrm>
            <a:off x="7834504" y="281280"/>
            <a:ext cx="4077375" cy="4571372"/>
          </a:xfrm>
          <a:prstGeom prst="rect">
            <a:avLst/>
          </a:prstGeom>
        </p:spPr>
      </p:pic>
      <p:sp>
        <p:nvSpPr>
          <p:cNvPr id="8" name="Title 1">
            <a:extLst>
              <a:ext uri="{FF2B5EF4-FFF2-40B4-BE49-F238E27FC236}">
                <a16:creationId xmlns:a16="http://schemas.microsoft.com/office/drawing/2014/main" id="{27FBA5F9-3FCF-495A-B370-C5F1996C4B5D}"/>
              </a:ext>
            </a:extLst>
          </p:cNvPr>
          <p:cNvSpPr txBox="1">
            <a:spLocks/>
          </p:cNvSpPr>
          <p:nvPr/>
        </p:nvSpPr>
        <p:spPr>
          <a:xfrm>
            <a:off x="411417" y="956602"/>
            <a:ext cx="3637840" cy="3385625"/>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err="1"/>
              <a:t>Definisi</a:t>
            </a:r>
            <a:endParaRPr lang="en-US" sz="2400" dirty="0"/>
          </a:p>
          <a:p>
            <a:r>
              <a:rPr lang="en-US" sz="2400" dirty="0" err="1"/>
              <a:t>Membagi</a:t>
            </a:r>
            <a:r>
              <a:rPr lang="en-US" sz="2400" dirty="0"/>
              <a:t> </a:t>
            </a:r>
            <a:r>
              <a:rPr lang="en-US" sz="2400" dirty="0" err="1"/>
              <a:t>satu</a:t>
            </a:r>
            <a:r>
              <a:rPr lang="en-US" sz="2400" dirty="0"/>
              <a:t> </a:t>
            </a:r>
            <a:r>
              <a:rPr lang="en-US" sz="2400" dirty="0" err="1"/>
              <a:t>persoalan</a:t>
            </a:r>
            <a:r>
              <a:rPr lang="en-US" sz="2400" dirty="0"/>
              <a:t> </a:t>
            </a:r>
            <a:r>
              <a:rPr lang="en-US" sz="2400" dirty="0" err="1"/>
              <a:t>menjadi</a:t>
            </a:r>
            <a:r>
              <a:rPr lang="en-US" sz="2400" dirty="0"/>
              <a:t> </a:t>
            </a:r>
            <a:r>
              <a:rPr lang="en-US" sz="2400" dirty="0" err="1"/>
              <a:t>beberapa</a:t>
            </a:r>
            <a:r>
              <a:rPr lang="en-US" sz="2400" dirty="0"/>
              <a:t> sub-sub </a:t>
            </a:r>
            <a:r>
              <a:rPr lang="en-US" sz="2400" dirty="0" err="1"/>
              <a:t>persoalan</a:t>
            </a:r>
            <a:r>
              <a:rPr lang="en-US" sz="2400" dirty="0"/>
              <a:t>.</a:t>
            </a:r>
          </a:p>
          <a:p>
            <a:endParaRPr lang="en-US" sz="2400" dirty="0"/>
          </a:p>
          <a:p>
            <a:r>
              <a:rPr lang="en-US" sz="2400" dirty="0"/>
              <a:t>Antara </a:t>
            </a:r>
            <a:r>
              <a:rPr lang="en-US" sz="2400" dirty="0" err="1"/>
              <a:t>satu</a:t>
            </a:r>
            <a:r>
              <a:rPr lang="en-US" sz="2400" dirty="0"/>
              <a:t> sub </a:t>
            </a:r>
            <a:r>
              <a:rPr lang="en-US" sz="2400" dirty="0" err="1"/>
              <a:t>dengan</a:t>
            </a:r>
            <a:r>
              <a:rPr lang="en-US" sz="2400" dirty="0"/>
              <a:t> sub </a:t>
            </a:r>
            <a:r>
              <a:rPr lang="en-US" sz="2400" dirty="0" err="1"/>
              <a:t>lainnya</a:t>
            </a:r>
            <a:r>
              <a:rPr lang="en-US" sz="2400" dirty="0"/>
              <a:t> </a:t>
            </a:r>
            <a:r>
              <a:rPr lang="en-US" sz="2400" dirty="0" err="1"/>
              <a:t>harus</a:t>
            </a:r>
            <a:r>
              <a:rPr lang="en-US" sz="2400" dirty="0"/>
              <a:t> </a:t>
            </a:r>
            <a:r>
              <a:rPr lang="en-US" sz="2400" dirty="0" err="1"/>
              <a:t>saling</a:t>
            </a:r>
            <a:r>
              <a:rPr lang="en-US" sz="2400" dirty="0"/>
              <a:t> </a:t>
            </a:r>
            <a:r>
              <a:rPr lang="en-US" sz="2400" dirty="0" err="1"/>
              <a:t>asing</a:t>
            </a:r>
            <a:endParaRPr lang="id-ID" sz="2400" dirty="0"/>
          </a:p>
        </p:txBody>
      </p:sp>
    </p:spTree>
    <p:extLst>
      <p:ext uri="{BB962C8B-B14F-4D97-AF65-F5344CB8AC3E}">
        <p14:creationId xmlns:p14="http://schemas.microsoft.com/office/powerpoint/2010/main" val="6043393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55063" y="5636896"/>
            <a:ext cx="10572000" cy="1047125"/>
          </a:xfrm>
        </p:spPr>
        <p:txBody>
          <a:bodyPr>
            <a:noAutofit/>
          </a:bodyPr>
          <a:lstStyle/>
          <a:p>
            <a:pPr algn="r">
              <a:spcBef>
                <a:spcPts val="0"/>
              </a:spcBef>
              <a:spcAft>
                <a:spcPts val="0"/>
              </a:spcAft>
            </a:pPr>
            <a:endParaRPr lang="id-ID" dirty="0"/>
          </a:p>
        </p:txBody>
      </p:sp>
      <p:sp>
        <p:nvSpPr>
          <p:cNvPr id="6" name="Title 1">
            <a:extLst>
              <a:ext uri="{FF2B5EF4-FFF2-40B4-BE49-F238E27FC236}">
                <a16:creationId xmlns:a16="http://schemas.microsoft.com/office/drawing/2014/main" id="{B17BACA6-E7C2-4AB0-B3D1-C2A9F4D5DAA1}"/>
              </a:ext>
            </a:extLst>
          </p:cNvPr>
          <p:cNvSpPr txBox="1">
            <a:spLocks/>
          </p:cNvSpPr>
          <p:nvPr/>
        </p:nvSpPr>
        <p:spPr>
          <a:xfrm>
            <a:off x="411417" y="44462"/>
            <a:ext cx="10571998" cy="865249"/>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Analisa </a:t>
            </a:r>
            <a:r>
              <a:rPr lang="en-US" dirty="0" err="1"/>
              <a:t>Kasus</a:t>
            </a:r>
            <a:endParaRPr lang="id-ID" dirty="0"/>
          </a:p>
        </p:txBody>
      </p:sp>
      <p:pic>
        <p:nvPicPr>
          <p:cNvPr id="5" name="Picture 4">
            <a:extLst>
              <a:ext uri="{FF2B5EF4-FFF2-40B4-BE49-F238E27FC236}">
                <a16:creationId xmlns:a16="http://schemas.microsoft.com/office/drawing/2014/main" id="{530F98A0-C5CF-4F12-8874-96DF7F0E250B}"/>
              </a:ext>
            </a:extLst>
          </p:cNvPr>
          <p:cNvPicPr>
            <a:picLocks noChangeAspect="1"/>
          </p:cNvPicPr>
          <p:nvPr/>
        </p:nvPicPr>
        <p:blipFill>
          <a:blip r:embed="rId2"/>
          <a:stretch>
            <a:fillRect/>
          </a:stretch>
        </p:blipFill>
        <p:spPr>
          <a:xfrm>
            <a:off x="786350" y="1086582"/>
            <a:ext cx="3204801" cy="3654229"/>
          </a:xfrm>
          <a:prstGeom prst="rect">
            <a:avLst/>
          </a:prstGeom>
        </p:spPr>
      </p:pic>
      <p:pic>
        <p:nvPicPr>
          <p:cNvPr id="9" name="Picture 8">
            <a:extLst>
              <a:ext uri="{FF2B5EF4-FFF2-40B4-BE49-F238E27FC236}">
                <a16:creationId xmlns:a16="http://schemas.microsoft.com/office/drawing/2014/main" id="{7E9B010C-3FED-47FA-868F-7546782FB434}"/>
              </a:ext>
            </a:extLst>
          </p:cNvPr>
          <p:cNvPicPr>
            <a:picLocks noChangeAspect="1"/>
          </p:cNvPicPr>
          <p:nvPr/>
        </p:nvPicPr>
        <p:blipFill>
          <a:blip r:embed="rId3"/>
          <a:stretch>
            <a:fillRect/>
          </a:stretch>
        </p:blipFill>
        <p:spPr>
          <a:xfrm>
            <a:off x="7136229" y="792481"/>
            <a:ext cx="4745079" cy="3854546"/>
          </a:xfrm>
          <a:prstGeom prst="rect">
            <a:avLst/>
          </a:prstGeom>
        </p:spPr>
      </p:pic>
      <p:graphicFrame>
        <p:nvGraphicFramePr>
          <p:cNvPr id="10" name="Table 9">
            <a:extLst>
              <a:ext uri="{FF2B5EF4-FFF2-40B4-BE49-F238E27FC236}">
                <a16:creationId xmlns:a16="http://schemas.microsoft.com/office/drawing/2014/main" id="{DE827E1D-8D8D-42D0-AB48-01A27CCC87B5}"/>
              </a:ext>
            </a:extLst>
          </p:cNvPr>
          <p:cNvGraphicFramePr>
            <a:graphicFrameLocks noGrp="1"/>
          </p:cNvGraphicFramePr>
          <p:nvPr>
            <p:extLst>
              <p:ext uri="{D42A27DB-BD31-4B8C-83A1-F6EECF244321}">
                <p14:modId xmlns:p14="http://schemas.microsoft.com/office/powerpoint/2010/main" val="2577270960"/>
              </p:ext>
            </p:extLst>
          </p:nvPr>
        </p:nvGraphicFramePr>
        <p:xfrm>
          <a:off x="3361759" y="810143"/>
          <a:ext cx="3582992" cy="1178433"/>
        </p:xfrm>
        <a:graphic>
          <a:graphicData uri="http://schemas.openxmlformats.org/drawingml/2006/table">
            <a:tbl>
              <a:tblPr firstRow="1" firstCol="1" bandRow="1">
                <a:tableStyleId>{5C22544A-7EE6-4342-B048-85BDC9FD1C3A}</a:tableStyleId>
              </a:tblPr>
              <a:tblGrid>
                <a:gridCol w="3582992">
                  <a:extLst>
                    <a:ext uri="{9D8B030D-6E8A-4147-A177-3AD203B41FA5}">
                      <a16:colId xmlns:a16="http://schemas.microsoft.com/office/drawing/2014/main" val="1586057931"/>
                    </a:ext>
                  </a:extLst>
                </a:gridCol>
              </a:tblGrid>
              <a:tr h="892485">
                <a:tc>
                  <a:txBody>
                    <a:bodyPr/>
                    <a:lstStyle/>
                    <a:p>
                      <a:pPr algn="just">
                        <a:lnSpc>
                          <a:spcPct val="107000"/>
                        </a:lnSpc>
                        <a:spcAft>
                          <a:spcPts val="800"/>
                        </a:spcAft>
                      </a:pPr>
                      <a:r>
                        <a:rPr lang="en-US" sz="2400" u="sng" dirty="0">
                          <a:effectLst/>
                          <a:latin typeface="Courier New" panose="02070309020205020404" pitchFamily="49" charset="0"/>
                          <a:cs typeface="Courier New" panose="02070309020205020404" pitchFamily="49" charset="0"/>
                        </a:rPr>
                        <a:t>if</a:t>
                      </a:r>
                      <a:r>
                        <a:rPr lang="en-US" sz="2400" dirty="0">
                          <a:effectLst/>
                          <a:latin typeface="Courier New" panose="02070309020205020404" pitchFamily="49" charset="0"/>
                          <a:cs typeface="Courier New" panose="02070309020205020404" pitchFamily="49" charset="0"/>
                        </a:rPr>
                        <a:t> &lt;</a:t>
                      </a:r>
                      <a:r>
                        <a:rPr lang="en-US" sz="2400" dirty="0" err="1">
                          <a:effectLst/>
                          <a:latin typeface="Courier New" panose="02070309020205020404" pitchFamily="49" charset="0"/>
                          <a:cs typeface="Courier New" panose="02070309020205020404" pitchFamily="49" charset="0"/>
                        </a:rPr>
                        <a:t>kondisi</a:t>
                      </a:r>
                      <a:r>
                        <a:rPr lang="en-US" sz="2400" dirty="0">
                          <a:effectLst/>
                          <a:latin typeface="Courier New" panose="02070309020205020404" pitchFamily="49" charset="0"/>
                          <a:cs typeface="Courier New" panose="02070309020205020404" pitchFamily="49" charset="0"/>
                        </a:rPr>
                        <a:t>&gt; </a:t>
                      </a:r>
                      <a:r>
                        <a:rPr lang="en-US" sz="2400" u="sng" dirty="0">
                          <a:effectLst/>
                          <a:latin typeface="Courier New" panose="02070309020205020404" pitchFamily="49" charset="0"/>
                          <a:cs typeface="Courier New" panose="02070309020205020404" pitchFamily="49" charset="0"/>
                        </a:rPr>
                        <a:t>then</a:t>
                      </a:r>
                      <a:endParaRPr lang="en-ID" sz="2400" dirty="0">
                        <a:effectLst/>
                        <a:latin typeface="Courier New" panose="02070309020205020404" pitchFamily="49" charset="0"/>
                        <a:cs typeface="Courier New" panose="02070309020205020404" pitchFamily="49" charset="0"/>
                      </a:endParaRPr>
                    </a:p>
                    <a:p>
                      <a:pPr algn="just">
                        <a:lnSpc>
                          <a:spcPct val="107000"/>
                        </a:lnSpc>
                        <a:spcAft>
                          <a:spcPts val="800"/>
                        </a:spcAft>
                      </a:pPr>
                      <a:r>
                        <a:rPr lang="en-US" sz="2400" dirty="0">
                          <a:effectLst/>
                          <a:latin typeface="Courier New" panose="02070309020205020404" pitchFamily="49" charset="0"/>
                          <a:cs typeface="Courier New" panose="02070309020205020404" pitchFamily="49" charset="0"/>
                        </a:rPr>
                        <a:t>	Aksi_1</a:t>
                      </a:r>
                      <a:endParaRPr lang="en-ID" sz="2400" dirty="0">
                        <a:effectLst/>
                        <a:latin typeface="Courier New" panose="02070309020205020404" pitchFamily="49" charset="0"/>
                        <a:cs typeface="Courier New" panose="02070309020205020404" pitchFamily="49" charset="0"/>
                      </a:endParaRPr>
                    </a:p>
                    <a:p>
                      <a:pPr algn="just">
                        <a:lnSpc>
                          <a:spcPct val="107000"/>
                        </a:lnSpc>
                        <a:spcAft>
                          <a:spcPts val="800"/>
                        </a:spcAft>
                      </a:pPr>
                      <a:r>
                        <a:rPr lang="en-US" sz="1200" dirty="0">
                          <a:effectLst/>
                          <a:latin typeface="Courier New" panose="02070309020205020404" pitchFamily="49" charset="0"/>
                          <a:cs typeface="Courier New" panose="02070309020205020404" pitchFamily="49" charset="0"/>
                        </a:rPr>
                        <a:t> </a:t>
                      </a:r>
                      <a:endParaRPr lang="en-ID" sz="1100" dirty="0">
                        <a:effectLst/>
                        <a:latin typeface="Courier New" panose="02070309020205020404" pitchFamily="49" charset="0"/>
                        <a:ea typeface="Calibri" panose="020F0502020204030204" pitchFamily="34" charset="0"/>
                        <a:cs typeface="Courier New" panose="02070309020205020404" pitchFamily="49" charset="0"/>
                      </a:endParaRPr>
                    </a:p>
                  </a:txBody>
                  <a:tcPr marL="68580" marR="68580" marT="0" marB="0"/>
                </a:tc>
                <a:extLst>
                  <a:ext uri="{0D108BD9-81ED-4DB2-BD59-A6C34878D82A}">
                    <a16:rowId xmlns:a16="http://schemas.microsoft.com/office/drawing/2014/main" val="995086482"/>
                  </a:ext>
                </a:extLst>
              </a:tr>
            </a:tbl>
          </a:graphicData>
        </a:graphic>
      </p:graphicFrame>
      <p:graphicFrame>
        <p:nvGraphicFramePr>
          <p:cNvPr id="11" name="Table 10">
            <a:extLst>
              <a:ext uri="{FF2B5EF4-FFF2-40B4-BE49-F238E27FC236}">
                <a16:creationId xmlns:a16="http://schemas.microsoft.com/office/drawing/2014/main" id="{B05FB0F1-B876-49C9-BA1F-3AB0A72D0BF3}"/>
              </a:ext>
            </a:extLst>
          </p:cNvPr>
          <p:cNvGraphicFramePr>
            <a:graphicFrameLocks noGrp="1"/>
          </p:cNvGraphicFramePr>
          <p:nvPr>
            <p:extLst>
              <p:ext uri="{D42A27DB-BD31-4B8C-83A1-F6EECF244321}">
                <p14:modId xmlns:p14="http://schemas.microsoft.com/office/powerpoint/2010/main" val="3340268369"/>
              </p:ext>
            </p:extLst>
          </p:nvPr>
        </p:nvGraphicFramePr>
        <p:xfrm>
          <a:off x="3413346" y="4381437"/>
          <a:ext cx="3672083" cy="1863852"/>
        </p:xfrm>
        <a:graphic>
          <a:graphicData uri="http://schemas.openxmlformats.org/drawingml/2006/table">
            <a:tbl>
              <a:tblPr firstRow="1" firstCol="1" bandRow="1">
                <a:tableStyleId>{5C22544A-7EE6-4342-B048-85BDC9FD1C3A}</a:tableStyleId>
              </a:tblPr>
              <a:tblGrid>
                <a:gridCol w="3672083">
                  <a:extLst>
                    <a:ext uri="{9D8B030D-6E8A-4147-A177-3AD203B41FA5}">
                      <a16:colId xmlns:a16="http://schemas.microsoft.com/office/drawing/2014/main" val="2000293483"/>
                    </a:ext>
                  </a:extLst>
                </a:gridCol>
              </a:tblGrid>
              <a:tr h="0">
                <a:tc>
                  <a:txBody>
                    <a:bodyPr/>
                    <a:lstStyle/>
                    <a:p>
                      <a:pPr algn="just">
                        <a:lnSpc>
                          <a:spcPct val="107000"/>
                        </a:lnSpc>
                        <a:spcAft>
                          <a:spcPts val="800"/>
                        </a:spcAft>
                      </a:pPr>
                      <a:r>
                        <a:rPr lang="en-US" sz="2400" u="sng" dirty="0">
                          <a:effectLst/>
                          <a:latin typeface="Courier New" panose="02070309020205020404" pitchFamily="49" charset="0"/>
                          <a:cs typeface="Courier New" panose="02070309020205020404" pitchFamily="49" charset="0"/>
                        </a:rPr>
                        <a:t>if</a:t>
                      </a:r>
                      <a:r>
                        <a:rPr lang="en-US" sz="2400" dirty="0">
                          <a:effectLst/>
                          <a:latin typeface="Courier New" panose="02070309020205020404" pitchFamily="49" charset="0"/>
                          <a:cs typeface="Courier New" panose="02070309020205020404" pitchFamily="49" charset="0"/>
                        </a:rPr>
                        <a:t> &lt;</a:t>
                      </a:r>
                      <a:r>
                        <a:rPr lang="en-US" sz="2400" dirty="0" err="1">
                          <a:effectLst/>
                          <a:latin typeface="Courier New" panose="02070309020205020404" pitchFamily="49" charset="0"/>
                          <a:cs typeface="Courier New" panose="02070309020205020404" pitchFamily="49" charset="0"/>
                        </a:rPr>
                        <a:t>kondisi</a:t>
                      </a:r>
                      <a:r>
                        <a:rPr lang="en-US" sz="2400" dirty="0">
                          <a:effectLst/>
                          <a:latin typeface="Courier New" panose="02070309020205020404" pitchFamily="49" charset="0"/>
                          <a:cs typeface="Courier New" panose="02070309020205020404" pitchFamily="49" charset="0"/>
                        </a:rPr>
                        <a:t>&gt; </a:t>
                      </a:r>
                      <a:r>
                        <a:rPr lang="en-US" sz="2400" u="sng" dirty="0">
                          <a:effectLst/>
                          <a:latin typeface="Courier New" panose="02070309020205020404" pitchFamily="49" charset="0"/>
                          <a:cs typeface="Courier New" panose="02070309020205020404" pitchFamily="49" charset="0"/>
                        </a:rPr>
                        <a:t>then</a:t>
                      </a:r>
                      <a:endParaRPr lang="en-ID" sz="2400" dirty="0">
                        <a:effectLst/>
                        <a:latin typeface="Courier New" panose="02070309020205020404" pitchFamily="49" charset="0"/>
                        <a:cs typeface="Courier New" panose="02070309020205020404" pitchFamily="49" charset="0"/>
                      </a:endParaRPr>
                    </a:p>
                    <a:p>
                      <a:pPr algn="just">
                        <a:lnSpc>
                          <a:spcPct val="107000"/>
                        </a:lnSpc>
                        <a:spcAft>
                          <a:spcPts val="800"/>
                        </a:spcAft>
                      </a:pPr>
                      <a:r>
                        <a:rPr lang="en-US" sz="2400" dirty="0">
                          <a:effectLst/>
                          <a:latin typeface="Courier New" panose="02070309020205020404" pitchFamily="49" charset="0"/>
                          <a:cs typeface="Courier New" panose="02070309020205020404" pitchFamily="49" charset="0"/>
                        </a:rPr>
                        <a:t>	Aksi_1</a:t>
                      </a:r>
                      <a:endParaRPr lang="en-ID" sz="2400" dirty="0">
                        <a:effectLst/>
                        <a:latin typeface="Courier New" panose="02070309020205020404" pitchFamily="49" charset="0"/>
                        <a:cs typeface="Courier New" panose="02070309020205020404" pitchFamily="49" charset="0"/>
                      </a:endParaRPr>
                    </a:p>
                    <a:p>
                      <a:pPr algn="just">
                        <a:lnSpc>
                          <a:spcPct val="107000"/>
                        </a:lnSpc>
                        <a:spcAft>
                          <a:spcPts val="800"/>
                        </a:spcAft>
                      </a:pPr>
                      <a:r>
                        <a:rPr lang="en-US" sz="2400" u="sng" dirty="0">
                          <a:effectLst/>
                          <a:latin typeface="Courier New" panose="02070309020205020404" pitchFamily="49" charset="0"/>
                          <a:cs typeface="Courier New" panose="02070309020205020404" pitchFamily="49" charset="0"/>
                        </a:rPr>
                        <a:t>else</a:t>
                      </a:r>
                      <a:endParaRPr lang="en-ID" sz="2400" dirty="0">
                        <a:effectLst/>
                        <a:latin typeface="Courier New" panose="02070309020205020404" pitchFamily="49" charset="0"/>
                        <a:cs typeface="Courier New" panose="02070309020205020404" pitchFamily="49" charset="0"/>
                      </a:endParaRPr>
                    </a:p>
                    <a:p>
                      <a:pPr algn="just">
                        <a:lnSpc>
                          <a:spcPct val="107000"/>
                        </a:lnSpc>
                        <a:spcAft>
                          <a:spcPts val="800"/>
                        </a:spcAft>
                      </a:pPr>
                      <a:r>
                        <a:rPr lang="en-US" sz="2400" dirty="0">
                          <a:effectLst/>
                          <a:latin typeface="Courier New" panose="02070309020205020404" pitchFamily="49" charset="0"/>
                          <a:cs typeface="Courier New" panose="02070309020205020404" pitchFamily="49" charset="0"/>
                        </a:rPr>
                        <a:t>	Aksi_2</a:t>
                      </a:r>
                      <a:endParaRPr lang="en-ID" sz="2400" dirty="0">
                        <a:effectLst/>
                        <a:latin typeface="Courier New" panose="02070309020205020404" pitchFamily="49" charset="0"/>
                        <a:cs typeface="Courier New" panose="02070309020205020404" pitchFamily="49" charset="0"/>
                      </a:endParaRPr>
                    </a:p>
                  </a:txBody>
                  <a:tcPr marL="68580" marR="68580" marT="0" marB="0"/>
                </a:tc>
                <a:extLst>
                  <a:ext uri="{0D108BD9-81ED-4DB2-BD59-A6C34878D82A}">
                    <a16:rowId xmlns:a16="http://schemas.microsoft.com/office/drawing/2014/main" val="1293813012"/>
                  </a:ext>
                </a:extLst>
              </a:tr>
            </a:tbl>
          </a:graphicData>
        </a:graphic>
      </p:graphicFrame>
      <p:sp>
        <p:nvSpPr>
          <p:cNvPr id="12" name="Title 1">
            <a:extLst>
              <a:ext uri="{FF2B5EF4-FFF2-40B4-BE49-F238E27FC236}">
                <a16:creationId xmlns:a16="http://schemas.microsoft.com/office/drawing/2014/main" id="{C8342E20-113A-4E2F-BD07-CF37CAD18D11}"/>
              </a:ext>
            </a:extLst>
          </p:cNvPr>
          <p:cNvSpPr txBox="1">
            <a:spLocks/>
          </p:cNvSpPr>
          <p:nvPr/>
        </p:nvSpPr>
        <p:spPr>
          <a:xfrm>
            <a:off x="0" y="1036490"/>
            <a:ext cx="1966023" cy="412653"/>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t>Satu </a:t>
            </a:r>
            <a:r>
              <a:rPr lang="en-US" sz="2400" dirty="0" err="1"/>
              <a:t>kasus</a:t>
            </a:r>
            <a:endParaRPr lang="id-ID" sz="2400" dirty="0"/>
          </a:p>
        </p:txBody>
      </p:sp>
      <p:sp>
        <p:nvSpPr>
          <p:cNvPr id="13" name="Title 1">
            <a:extLst>
              <a:ext uri="{FF2B5EF4-FFF2-40B4-BE49-F238E27FC236}">
                <a16:creationId xmlns:a16="http://schemas.microsoft.com/office/drawing/2014/main" id="{865678FB-E20C-4784-BDF0-EA56FBAC51D2}"/>
              </a:ext>
            </a:extLst>
          </p:cNvPr>
          <p:cNvSpPr txBox="1">
            <a:spLocks/>
          </p:cNvSpPr>
          <p:nvPr/>
        </p:nvSpPr>
        <p:spPr>
          <a:xfrm>
            <a:off x="9751255" y="560447"/>
            <a:ext cx="1966023" cy="412653"/>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err="1"/>
              <a:t>Dua</a:t>
            </a:r>
            <a:r>
              <a:rPr lang="en-US" sz="2400" dirty="0"/>
              <a:t> </a:t>
            </a:r>
            <a:r>
              <a:rPr lang="en-US" sz="2400" dirty="0" err="1"/>
              <a:t>kasus</a:t>
            </a:r>
            <a:endParaRPr lang="id-ID" sz="2400" dirty="0"/>
          </a:p>
        </p:txBody>
      </p:sp>
    </p:spTree>
    <p:extLst>
      <p:ext uri="{BB962C8B-B14F-4D97-AF65-F5344CB8AC3E}">
        <p14:creationId xmlns:p14="http://schemas.microsoft.com/office/powerpoint/2010/main" val="8160951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55063" y="5636896"/>
            <a:ext cx="10572000" cy="1047125"/>
          </a:xfrm>
        </p:spPr>
        <p:txBody>
          <a:bodyPr>
            <a:noAutofit/>
          </a:bodyPr>
          <a:lstStyle/>
          <a:p>
            <a:pPr algn="r">
              <a:spcBef>
                <a:spcPts val="0"/>
              </a:spcBef>
              <a:spcAft>
                <a:spcPts val="0"/>
              </a:spcAft>
            </a:pPr>
            <a:endParaRPr lang="id-ID" dirty="0"/>
          </a:p>
        </p:txBody>
      </p:sp>
      <p:sp>
        <p:nvSpPr>
          <p:cNvPr id="6" name="Title 1">
            <a:extLst>
              <a:ext uri="{FF2B5EF4-FFF2-40B4-BE49-F238E27FC236}">
                <a16:creationId xmlns:a16="http://schemas.microsoft.com/office/drawing/2014/main" id="{B17BACA6-E7C2-4AB0-B3D1-C2A9F4D5DAA1}"/>
              </a:ext>
            </a:extLst>
          </p:cNvPr>
          <p:cNvSpPr txBox="1">
            <a:spLocks/>
          </p:cNvSpPr>
          <p:nvPr/>
        </p:nvSpPr>
        <p:spPr>
          <a:xfrm>
            <a:off x="411417" y="44462"/>
            <a:ext cx="10571998" cy="865249"/>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Analisa </a:t>
            </a:r>
            <a:r>
              <a:rPr lang="en-US" dirty="0" err="1"/>
              <a:t>Kasus</a:t>
            </a:r>
            <a:endParaRPr lang="id-ID" dirty="0"/>
          </a:p>
        </p:txBody>
      </p:sp>
      <p:pic>
        <p:nvPicPr>
          <p:cNvPr id="4" name="Picture 3">
            <a:extLst>
              <a:ext uri="{FF2B5EF4-FFF2-40B4-BE49-F238E27FC236}">
                <a16:creationId xmlns:a16="http://schemas.microsoft.com/office/drawing/2014/main" id="{B8ACC73D-1E96-4B8F-97B8-1C7A977A7FA5}"/>
              </a:ext>
            </a:extLst>
          </p:cNvPr>
          <p:cNvPicPr>
            <a:picLocks noChangeAspect="1"/>
          </p:cNvPicPr>
          <p:nvPr/>
        </p:nvPicPr>
        <p:blipFill>
          <a:blip r:embed="rId2"/>
          <a:stretch>
            <a:fillRect/>
          </a:stretch>
        </p:blipFill>
        <p:spPr>
          <a:xfrm>
            <a:off x="5149776" y="267847"/>
            <a:ext cx="6778625" cy="5768975"/>
          </a:xfrm>
          <a:prstGeom prst="rect">
            <a:avLst/>
          </a:prstGeom>
        </p:spPr>
      </p:pic>
      <p:graphicFrame>
        <p:nvGraphicFramePr>
          <p:cNvPr id="7" name="Table 6">
            <a:extLst>
              <a:ext uri="{FF2B5EF4-FFF2-40B4-BE49-F238E27FC236}">
                <a16:creationId xmlns:a16="http://schemas.microsoft.com/office/drawing/2014/main" id="{ECFDF681-17D5-4A15-BF48-A48D951CBFFE}"/>
              </a:ext>
            </a:extLst>
          </p:cNvPr>
          <p:cNvGraphicFramePr>
            <a:graphicFrameLocks noGrp="1"/>
          </p:cNvGraphicFramePr>
          <p:nvPr>
            <p:extLst>
              <p:ext uri="{D42A27DB-BD31-4B8C-83A1-F6EECF244321}">
                <p14:modId xmlns:p14="http://schemas.microsoft.com/office/powerpoint/2010/main" val="1545144077"/>
              </p:ext>
            </p:extLst>
          </p:nvPr>
        </p:nvGraphicFramePr>
        <p:xfrm>
          <a:off x="411417" y="1670338"/>
          <a:ext cx="4531032" cy="4328605"/>
        </p:xfrm>
        <a:graphic>
          <a:graphicData uri="http://schemas.openxmlformats.org/drawingml/2006/table">
            <a:tbl>
              <a:tblPr firstRow="1" firstCol="1" bandRow="1">
                <a:tableStyleId>{5C22544A-7EE6-4342-B048-85BDC9FD1C3A}</a:tableStyleId>
              </a:tblPr>
              <a:tblGrid>
                <a:gridCol w="4531032">
                  <a:extLst>
                    <a:ext uri="{9D8B030D-6E8A-4147-A177-3AD203B41FA5}">
                      <a16:colId xmlns:a16="http://schemas.microsoft.com/office/drawing/2014/main" val="3983796026"/>
                    </a:ext>
                  </a:extLst>
                </a:gridCol>
              </a:tblGrid>
              <a:tr h="0">
                <a:tc>
                  <a:txBody>
                    <a:bodyPr/>
                    <a:lstStyle/>
                    <a:p>
                      <a:pPr algn="just">
                        <a:lnSpc>
                          <a:spcPct val="107000"/>
                        </a:lnSpc>
                        <a:spcAft>
                          <a:spcPts val="800"/>
                        </a:spcAft>
                      </a:pPr>
                      <a:r>
                        <a:rPr lang="en-US" sz="2400" u="sng" dirty="0">
                          <a:effectLst/>
                          <a:latin typeface="Courier New" panose="02070309020205020404" pitchFamily="49" charset="0"/>
                          <a:cs typeface="Courier New" panose="02070309020205020404" pitchFamily="49" charset="0"/>
                        </a:rPr>
                        <a:t>depend on</a:t>
                      </a:r>
                      <a:r>
                        <a:rPr lang="en-US" sz="2400" dirty="0">
                          <a:effectLst/>
                          <a:latin typeface="Courier New" panose="02070309020205020404" pitchFamily="49" charset="0"/>
                          <a:cs typeface="Courier New" panose="02070309020205020404" pitchFamily="49" charset="0"/>
                        </a:rPr>
                        <a:t> &lt;</a:t>
                      </a:r>
                      <a:r>
                        <a:rPr lang="en-US" sz="2400" dirty="0" err="1">
                          <a:effectLst/>
                          <a:latin typeface="Courier New" panose="02070309020205020404" pitchFamily="49" charset="0"/>
                          <a:cs typeface="Courier New" panose="02070309020205020404" pitchFamily="49" charset="0"/>
                        </a:rPr>
                        <a:t>nama</a:t>
                      </a:r>
                      <a:r>
                        <a:rPr lang="en-US" sz="2400" dirty="0">
                          <a:effectLst/>
                          <a:latin typeface="Courier New" panose="02070309020205020404" pitchFamily="49" charset="0"/>
                          <a:cs typeface="Courier New" panose="02070309020205020404" pitchFamily="49" charset="0"/>
                        </a:rPr>
                        <a:t>&gt;</a:t>
                      </a:r>
                      <a:endParaRPr lang="en-ID" sz="2400" dirty="0">
                        <a:effectLst/>
                        <a:latin typeface="Courier New" panose="02070309020205020404" pitchFamily="49" charset="0"/>
                        <a:cs typeface="Courier New" panose="02070309020205020404" pitchFamily="49" charset="0"/>
                      </a:endParaRPr>
                    </a:p>
                    <a:p>
                      <a:pPr algn="just">
                        <a:lnSpc>
                          <a:spcPct val="107000"/>
                        </a:lnSpc>
                        <a:spcAft>
                          <a:spcPts val="800"/>
                        </a:spcAft>
                      </a:pPr>
                      <a:r>
                        <a:rPr lang="en-US" sz="2400" dirty="0">
                          <a:effectLst/>
                          <a:latin typeface="Courier New" panose="02070309020205020404" pitchFamily="49" charset="0"/>
                          <a:cs typeface="Courier New" panose="02070309020205020404" pitchFamily="49" charset="0"/>
                        </a:rPr>
                        <a:t>	kondisi_1 : Aksi_1</a:t>
                      </a:r>
                      <a:endParaRPr lang="en-ID" sz="2400" dirty="0">
                        <a:effectLst/>
                        <a:latin typeface="Courier New" panose="02070309020205020404" pitchFamily="49" charset="0"/>
                        <a:cs typeface="Courier New" panose="02070309020205020404" pitchFamily="49" charset="0"/>
                      </a:endParaRPr>
                    </a:p>
                    <a:p>
                      <a:pPr algn="just">
                        <a:lnSpc>
                          <a:spcPct val="107000"/>
                        </a:lnSpc>
                        <a:spcAft>
                          <a:spcPts val="800"/>
                        </a:spcAft>
                      </a:pPr>
                      <a:r>
                        <a:rPr lang="en-US" sz="2400" dirty="0">
                          <a:effectLst/>
                          <a:latin typeface="Courier New" panose="02070309020205020404" pitchFamily="49" charset="0"/>
                          <a:cs typeface="Courier New" panose="02070309020205020404" pitchFamily="49" charset="0"/>
                        </a:rPr>
                        <a:t>	kondisi_2 : Aksi_2</a:t>
                      </a:r>
                      <a:endParaRPr lang="en-ID" sz="2400" dirty="0">
                        <a:effectLst/>
                        <a:latin typeface="Courier New" panose="02070309020205020404" pitchFamily="49" charset="0"/>
                        <a:cs typeface="Courier New" panose="02070309020205020404" pitchFamily="49" charset="0"/>
                      </a:endParaRPr>
                    </a:p>
                    <a:p>
                      <a:pPr algn="just">
                        <a:lnSpc>
                          <a:spcPct val="107000"/>
                        </a:lnSpc>
                        <a:spcAft>
                          <a:spcPts val="800"/>
                        </a:spcAft>
                      </a:pPr>
                      <a:r>
                        <a:rPr lang="en-US" sz="2400" dirty="0">
                          <a:effectLst/>
                          <a:latin typeface="Courier New" panose="02070309020205020404" pitchFamily="49" charset="0"/>
                          <a:cs typeface="Courier New" panose="02070309020205020404" pitchFamily="49" charset="0"/>
                        </a:rPr>
                        <a:t>	kondisi_3 : Aksi_3</a:t>
                      </a:r>
                      <a:endParaRPr lang="en-ID" sz="2400" dirty="0">
                        <a:effectLst/>
                        <a:latin typeface="Courier New" panose="02070309020205020404" pitchFamily="49" charset="0"/>
                        <a:cs typeface="Courier New" panose="02070309020205020404" pitchFamily="49" charset="0"/>
                      </a:endParaRPr>
                    </a:p>
                    <a:p>
                      <a:pPr algn="just">
                        <a:lnSpc>
                          <a:spcPct val="107000"/>
                        </a:lnSpc>
                        <a:spcAft>
                          <a:spcPts val="800"/>
                        </a:spcAft>
                      </a:pPr>
                      <a:r>
                        <a:rPr lang="en-US" sz="2400" dirty="0">
                          <a:effectLst/>
                          <a:latin typeface="Courier New" panose="02070309020205020404" pitchFamily="49" charset="0"/>
                          <a:cs typeface="Courier New" panose="02070309020205020404" pitchFamily="49" charset="0"/>
                        </a:rPr>
                        <a:t>	.</a:t>
                      </a:r>
                      <a:endParaRPr lang="en-ID" sz="2400" dirty="0">
                        <a:effectLst/>
                        <a:latin typeface="Courier New" panose="02070309020205020404" pitchFamily="49" charset="0"/>
                        <a:cs typeface="Courier New" panose="02070309020205020404" pitchFamily="49" charset="0"/>
                      </a:endParaRPr>
                    </a:p>
                    <a:p>
                      <a:pPr algn="just">
                        <a:lnSpc>
                          <a:spcPct val="107000"/>
                        </a:lnSpc>
                        <a:spcAft>
                          <a:spcPts val="800"/>
                        </a:spcAft>
                      </a:pPr>
                      <a:r>
                        <a:rPr lang="en-US" sz="2400" dirty="0">
                          <a:effectLst/>
                          <a:latin typeface="Courier New" panose="02070309020205020404" pitchFamily="49" charset="0"/>
                          <a:cs typeface="Courier New" panose="02070309020205020404" pitchFamily="49" charset="0"/>
                        </a:rPr>
                        <a:t>	.</a:t>
                      </a:r>
                      <a:endParaRPr lang="en-ID" sz="2400" dirty="0">
                        <a:effectLst/>
                        <a:latin typeface="Courier New" panose="02070309020205020404" pitchFamily="49" charset="0"/>
                        <a:cs typeface="Courier New" panose="02070309020205020404" pitchFamily="49" charset="0"/>
                      </a:endParaRPr>
                    </a:p>
                    <a:p>
                      <a:pPr algn="just">
                        <a:lnSpc>
                          <a:spcPct val="107000"/>
                        </a:lnSpc>
                        <a:spcAft>
                          <a:spcPts val="800"/>
                        </a:spcAft>
                      </a:pPr>
                      <a:r>
                        <a:rPr lang="en-US" sz="2400" dirty="0">
                          <a:effectLst/>
                          <a:latin typeface="Courier New" panose="02070309020205020404" pitchFamily="49" charset="0"/>
                          <a:cs typeface="Courier New" panose="02070309020205020404" pitchFamily="49" charset="0"/>
                        </a:rPr>
                        <a:t>	.</a:t>
                      </a:r>
                      <a:endParaRPr lang="en-ID" sz="2400" dirty="0">
                        <a:effectLst/>
                        <a:latin typeface="Courier New" panose="02070309020205020404" pitchFamily="49" charset="0"/>
                        <a:cs typeface="Courier New" panose="02070309020205020404" pitchFamily="49" charset="0"/>
                      </a:endParaRPr>
                    </a:p>
                    <a:p>
                      <a:pPr algn="just">
                        <a:lnSpc>
                          <a:spcPct val="107000"/>
                        </a:lnSpc>
                        <a:spcAft>
                          <a:spcPts val="800"/>
                        </a:spcAft>
                      </a:pPr>
                      <a:r>
                        <a:rPr lang="en-US" sz="2400" dirty="0">
                          <a:effectLst/>
                          <a:latin typeface="Courier New" panose="02070309020205020404" pitchFamily="49" charset="0"/>
                          <a:cs typeface="Courier New" panose="02070309020205020404" pitchFamily="49" charset="0"/>
                        </a:rPr>
                        <a:t>	</a:t>
                      </a:r>
                      <a:r>
                        <a:rPr lang="en-US" sz="2400" u="sng" dirty="0">
                          <a:effectLst/>
                          <a:latin typeface="Courier New" panose="02070309020205020404" pitchFamily="49" charset="0"/>
                          <a:cs typeface="Courier New" panose="02070309020205020404" pitchFamily="49" charset="0"/>
                        </a:rPr>
                        <a:t>else</a:t>
                      </a:r>
                      <a:r>
                        <a:rPr lang="en-US" sz="2400" dirty="0">
                          <a:effectLst/>
                          <a:latin typeface="Courier New" panose="02070309020205020404" pitchFamily="49" charset="0"/>
                          <a:cs typeface="Courier New" panose="02070309020205020404" pitchFamily="49" charset="0"/>
                        </a:rPr>
                        <a:t>      : </a:t>
                      </a:r>
                      <a:r>
                        <a:rPr lang="en-US" sz="2400" dirty="0" err="1">
                          <a:effectLst/>
                          <a:latin typeface="Courier New" panose="02070309020205020404" pitchFamily="49" charset="0"/>
                          <a:cs typeface="Courier New" panose="02070309020205020404" pitchFamily="49" charset="0"/>
                        </a:rPr>
                        <a:t>Aksi_N</a:t>
                      </a:r>
                      <a:endParaRPr lang="en-ID" sz="2400" dirty="0">
                        <a:effectLst/>
                        <a:latin typeface="Courier New" panose="02070309020205020404" pitchFamily="49" charset="0"/>
                        <a:cs typeface="Courier New" panose="02070309020205020404" pitchFamily="49" charset="0"/>
                      </a:endParaRPr>
                    </a:p>
                    <a:p>
                      <a:pPr algn="just">
                        <a:lnSpc>
                          <a:spcPct val="107000"/>
                        </a:lnSpc>
                        <a:spcAft>
                          <a:spcPts val="800"/>
                        </a:spcAft>
                      </a:pPr>
                      <a:r>
                        <a:rPr lang="en-US" sz="2400" dirty="0">
                          <a:effectLst/>
                          <a:latin typeface="Courier New" panose="02070309020205020404" pitchFamily="49" charset="0"/>
                          <a:cs typeface="Courier New" panose="02070309020205020404" pitchFamily="49" charset="0"/>
                        </a:rPr>
                        <a:t> </a:t>
                      </a:r>
                      <a:endParaRPr lang="en-ID" sz="2400" dirty="0">
                        <a:effectLst/>
                        <a:latin typeface="Courier New" panose="02070309020205020404" pitchFamily="49" charset="0"/>
                        <a:ea typeface="Calibri" panose="020F0502020204030204" pitchFamily="34" charset="0"/>
                        <a:cs typeface="Courier New" panose="02070309020205020404" pitchFamily="49" charset="0"/>
                      </a:endParaRPr>
                    </a:p>
                  </a:txBody>
                  <a:tcPr marL="68580" marR="68580" marT="0" marB="0"/>
                </a:tc>
                <a:extLst>
                  <a:ext uri="{0D108BD9-81ED-4DB2-BD59-A6C34878D82A}">
                    <a16:rowId xmlns:a16="http://schemas.microsoft.com/office/drawing/2014/main" val="2886609442"/>
                  </a:ext>
                </a:extLst>
              </a:tr>
            </a:tbl>
          </a:graphicData>
        </a:graphic>
      </p:graphicFrame>
      <p:sp>
        <p:nvSpPr>
          <p:cNvPr id="10" name="Title 1">
            <a:extLst>
              <a:ext uri="{FF2B5EF4-FFF2-40B4-BE49-F238E27FC236}">
                <a16:creationId xmlns:a16="http://schemas.microsoft.com/office/drawing/2014/main" id="{63A83E43-5876-469B-B1F7-356D8577A5C4}"/>
              </a:ext>
            </a:extLst>
          </p:cNvPr>
          <p:cNvSpPr txBox="1">
            <a:spLocks/>
          </p:cNvSpPr>
          <p:nvPr/>
        </p:nvSpPr>
        <p:spPr>
          <a:xfrm>
            <a:off x="8464062" y="821178"/>
            <a:ext cx="3363001" cy="412653"/>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err="1"/>
              <a:t>Lebih</a:t>
            </a:r>
            <a:r>
              <a:rPr lang="en-US" sz="2400" dirty="0"/>
              <a:t> </a:t>
            </a:r>
            <a:r>
              <a:rPr lang="en-US" sz="2400" dirty="0" err="1"/>
              <a:t>dari</a:t>
            </a:r>
            <a:r>
              <a:rPr lang="en-US" sz="2400" dirty="0"/>
              <a:t> </a:t>
            </a:r>
            <a:r>
              <a:rPr lang="en-US" sz="2400" dirty="0" err="1"/>
              <a:t>dua</a:t>
            </a:r>
            <a:r>
              <a:rPr lang="en-US" sz="2400" dirty="0"/>
              <a:t> </a:t>
            </a:r>
            <a:r>
              <a:rPr lang="en-US" sz="2400" dirty="0" err="1"/>
              <a:t>kasus</a:t>
            </a:r>
            <a:endParaRPr lang="id-ID" sz="2400" dirty="0"/>
          </a:p>
        </p:txBody>
      </p:sp>
    </p:spTree>
    <p:extLst>
      <p:ext uri="{BB962C8B-B14F-4D97-AF65-F5344CB8AC3E}">
        <p14:creationId xmlns:p14="http://schemas.microsoft.com/office/powerpoint/2010/main" val="1472772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1FCDD-BAC1-2CAD-8453-23F2C6DB1A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C5DB46-2333-B5A7-8BB4-56844977DECE}"/>
              </a:ext>
            </a:extLst>
          </p:cNvPr>
          <p:cNvSpPr>
            <a:spLocks noGrp="1"/>
          </p:cNvSpPr>
          <p:nvPr>
            <p:ph type="title"/>
          </p:nvPr>
        </p:nvSpPr>
        <p:spPr/>
        <p:txBody>
          <a:bodyPr/>
          <a:lstStyle/>
          <a:p>
            <a:r>
              <a:rPr lang="en-US" dirty="0" err="1"/>
              <a:t>Kebutuhan</a:t>
            </a:r>
            <a:r>
              <a:rPr lang="en-US" dirty="0"/>
              <a:t> </a:t>
            </a:r>
            <a:r>
              <a:rPr lang="en-US" dirty="0" err="1"/>
              <a:t>Praktikum</a:t>
            </a:r>
            <a:endParaRPr lang="id-ID" dirty="0"/>
          </a:p>
        </p:txBody>
      </p:sp>
      <p:sp>
        <p:nvSpPr>
          <p:cNvPr id="3" name="Content Placeholder 2">
            <a:extLst>
              <a:ext uri="{FF2B5EF4-FFF2-40B4-BE49-F238E27FC236}">
                <a16:creationId xmlns:a16="http://schemas.microsoft.com/office/drawing/2014/main" id="{268C1AFB-0BCA-6A95-E83A-179231F6E071}"/>
              </a:ext>
            </a:extLst>
          </p:cNvPr>
          <p:cNvSpPr>
            <a:spLocks noGrp="1"/>
          </p:cNvSpPr>
          <p:nvPr>
            <p:ph idx="1"/>
          </p:nvPr>
        </p:nvSpPr>
        <p:spPr>
          <a:xfrm>
            <a:off x="810001" y="2219738"/>
            <a:ext cx="10571998" cy="4276065"/>
          </a:xfrm>
        </p:spPr>
        <p:txBody>
          <a:bodyPr>
            <a:noAutofit/>
          </a:bodyPr>
          <a:lstStyle/>
          <a:p>
            <a:pPr marL="514350" indent="-514350">
              <a:buFont typeface="+mj-lt"/>
              <a:buAutoNum type="arabicPeriod"/>
            </a:pPr>
            <a:r>
              <a:rPr lang="en-US" sz="2800" dirty="0" err="1"/>
              <a:t>Praktikum</a:t>
            </a:r>
            <a:r>
              <a:rPr lang="en-US" sz="2800" dirty="0"/>
              <a:t> </a:t>
            </a:r>
            <a:r>
              <a:rPr lang="en-US" sz="2800" dirty="0" err="1"/>
              <a:t>dilakukan</a:t>
            </a:r>
            <a:r>
              <a:rPr lang="en-US" sz="2800" dirty="0"/>
              <a:t> di </a:t>
            </a:r>
            <a:r>
              <a:rPr lang="en-US" sz="2800" dirty="0" err="1"/>
              <a:t>lingkungan</a:t>
            </a:r>
            <a:r>
              <a:rPr lang="en-US" sz="2800" dirty="0"/>
              <a:t> </a:t>
            </a:r>
            <a:r>
              <a:rPr lang="en-US" sz="2800" dirty="0" err="1"/>
              <a:t>linux</a:t>
            </a:r>
            <a:endParaRPr lang="en-US" sz="2800" dirty="0"/>
          </a:p>
          <a:p>
            <a:pPr marL="514350" indent="-514350">
              <a:buFont typeface="+mj-lt"/>
              <a:buAutoNum type="arabicPeriod"/>
            </a:pPr>
            <a:r>
              <a:rPr lang="en-US" sz="2800" dirty="0" err="1"/>
              <a:t>Setiap</a:t>
            </a:r>
            <a:r>
              <a:rPr lang="en-US" sz="2800" dirty="0"/>
              <a:t> </a:t>
            </a:r>
            <a:r>
              <a:rPr lang="en-US" sz="2800" dirty="0" err="1"/>
              <a:t>mahasiswa</a:t>
            </a:r>
            <a:r>
              <a:rPr lang="en-US" sz="2800" dirty="0"/>
              <a:t> </a:t>
            </a:r>
            <a:r>
              <a:rPr lang="en-US" sz="2800" dirty="0" err="1"/>
              <a:t>akan</a:t>
            </a:r>
            <a:r>
              <a:rPr lang="en-US" sz="2800" dirty="0"/>
              <a:t> </a:t>
            </a:r>
            <a:r>
              <a:rPr lang="en-US" sz="2800" dirty="0" err="1"/>
              <a:t>diberikan</a:t>
            </a:r>
            <a:r>
              <a:rPr lang="en-US" sz="2800" dirty="0"/>
              <a:t> </a:t>
            </a:r>
            <a:r>
              <a:rPr lang="en-US" sz="2800" dirty="0" err="1"/>
              <a:t>akun</a:t>
            </a:r>
            <a:r>
              <a:rPr lang="en-US" sz="2800" dirty="0"/>
              <a:t> </a:t>
            </a:r>
            <a:r>
              <a:rPr lang="en-US" sz="2800" dirty="0" err="1"/>
              <a:t>dengan</a:t>
            </a:r>
            <a:r>
              <a:rPr lang="en-US" sz="2800" dirty="0"/>
              <a:t> user name </a:t>
            </a:r>
            <a:r>
              <a:rPr lang="en-US" sz="2800" dirty="0" err="1"/>
              <a:t>menggunakan</a:t>
            </a:r>
            <a:r>
              <a:rPr lang="en-US" sz="2800" dirty="0"/>
              <a:t> NIM {</a:t>
            </a:r>
            <a:r>
              <a:rPr lang="en-US" sz="2800" i="1" dirty="0" err="1"/>
              <a:t>dikoordinasikan</a:t>
            </a:r>
            <a:r>
              <a:rPr lang="en-US" sz="2800" i="1" dirty="0"/>
              <a:t> dg </a:t>
            </a:r>
            <a:r>
              <a:rPr lang="en-US" sz="2800" i="1" dirty="0" err="1"/>
              <a:t>asisten</a:t>
            </a:r>
            <a:r>
              <a:rPr lang="en-US" sz="2800" dirty="0"/>
              <a:t>}</a:t>
            </a:r>
          </a:p>
          <a:p>
            <a:pPr marL="514350" indent="-514350">
              <a:buFont typeface="+mj-lt"/>
              <a:buAutoNum type="arabicPeriod"/>
            </a:pPr>
            <a:r>
              <a:rPr lang="en-US" sz="2800" dirty="0" err="1"/>
              <a:t>Gunakana</a:t>
            </a:r>
            <a:r>
              <a:rPr lang="en-US" sz="2800" dirty="0"/>
              <a:t> putty (windows) dan </a:t>
            </a:r>
            <a:r>
              <a:rPr lang="en-US" sz="2800" dirty="0" err="1"/>
              <a:t>masuk</a:t>
            </a:r>
            <a:r>
              <a:rPr lang="en-US" sz="2800" dirty="0"/>
              <a:t> ke IP 10.137.61.11 port 22 {Server </a:t>
            </a:r>
            <a:r>
              <a:rPr lang="en-US" sz="2800" b="1" dirty="0"/>
              <a:t>Bromo</a:t>
            </a:r>
            <a:r>
              <a:rPr lang="en-US" sz="2800" dirty="0"/>
              <a:t>}, </a:t>
            </a:r>
            <a:r>
              <a:rPr lang="en-US" sz="2800" dirty="0" err="1"/>
              <a:t>atau</a:t>
            </a:r>
            <a:r>
              <a:rPr lang="en-US" sz="2800" dirty="0"/>
              <a:t> </a:t>
            </a:r>
            <a:r>
              <a:rPr lang="en-US" sz="2800" dirty="0" err="1"/>
              <a:t>jika</a:t>
            </a:r>
            <a:r>
              <a:rPr lang="en-US" sz="2800" dirty="0"/>
              <a:t> </a:t>
            </a:r>
            <a:r>
              <a:rPr lang="en-US" sz="2800" dirty="0" err="1"/>
              <a:t>menggunakan</a:t>
            </a:r>
            <a:r>
              <a:rPr lang="en-US" sz="2800" dirty="0"/>
              <a:t> mac </a:t>
            </a:r>
            <a:r>
              <a:rPr lang="en-US" sz="2800" dirty="0" err="1"/>
              <a:t>atau</a:t>
            </a:r>
            <a:r>
              <a:rPr lang="en-US" sz="2800" dirty="0"/>
              <a:t> </a:t>
            </a:r>
            <a:r>
              <a:rPr lang="en-US" sz="2800" dirty="0" err="1"/>
              <a:t>linux</a:t>
            </a:r>
            <a:r>
              <a:rPr lang="en-US" sz="2800" dirty="0"/>
              <a:t> </a:t>
            </a:r>
            <a:r>
              <a:rPr lang="en-US" sz="2800" dirty="0" err="1"/>
              <a:t>dapat</a:t>
            </a:r>
            <a:r>
              <a:rPr lang="en-US" sz="2800" dirty="0"/>
              <a:t> </a:t>
            </a:r>
            <a:r>
              <a:rPr lang="en-US" sz="2800" dirty="0" err="1"/>
              <a:t>menggunakan</a:t>
            </a:r>
            <a:r>
              <a:rPr lang="en-US" sz="2800" dirty="0"/>
              <a:t> terminal (console).</a:t>
            </a:r>
          </a:p>
          <a:p>
            <a:pPr marL="514350" indent="-514350">
              <a:buFont typeface="+mj-lt"/>
              <a:buAutoNum type="arabicPeriod"/>
            </a:pPr>
            <a:r>
              <a:rPr lang="en-US" sz="2800" b="1" dirty="0"/>
              <a:t>Explore </a:t>
            </a:r>
            <a:r>
              <a:rPr lang="en-US" sz="2800" b="1" dirty="0" err="1"/>
              <a:t>perintah</a:t>
            </a:r>
            <a:r>
              <a:rPr lang="en-US" sz="2800" b="1" dirty="0"/>
              <a:t> </a:t>
            </a:r>
            <a:r>
              <a:rPr lang="en-US" sz="2800" b="1" dirty="0" err="1"/>
              <a:t>dasar</a:t>
            </a:r>
            <a:r>
              <a:rPr lang="en-US" sz="2800" b="1" dirty="0"/>
              <a:t> </a:t>
            </a:r>
            <a:r>
              <a:rPr lang="en-US" sz="2800" b="1" dirty="0" err="1"/>
              <a:t>linux</a:t>
            </a:r>
            <a:endParaRPr lang="en-US" sz="2800" b="1" dirty="0"/>
          </a:p>
          <a:p>
            <a:pPr marL="514350" indent="-514350">
              <a:buFont typeface="+mj-lt"/>
              <a:buAutoNum type="arabicPeriod"/>
            </a:pPr>
            <a:r>
              <a:rPr lang="en-US" sz="2800" b="1" dirty="0"/>
              <a:t>Explore </a:t>
            </a:r>
            <a:r>
              <a:rPr lang="en-US" sz="2800" b="1" dirty="0" err="1"/>
              <a:t>cara</a:t>
            </a:r>
            <a:r>
              <a:rPr lang="en-US" sz="2800" b="1" dirty="0"/>
              <a:t> compile </a:t>
            </a:r>
            <a:r>
              <a:rPr lang="en-US" sz="2800" b="1" dirty="0" err="1"/>
              <a:t>bahasa</a:t>
            </a:r>
            <a:r>
              <a:rPr lang="en-US" sz="2800" b="1" dirty="0"/>
              <a:t> C di </a:t>
            </a:r>
            <a:r>
              <a:rPr lang="en-US" sz="2800" b="1" dirty="0" err="1"/>
              <a:t>linux</a:t>
            </a:r>
            <a:endParaRPr lang="en-US" sz="2800" b="1" dirty="0"/>
          </a:p>
        </p:txBody>
      </p:sp>
    </p:spTree>
    <p:extLst>
      <p:ext uri="{BB962C8B-B14F-4D97-AF65-F5344CB8AC3E}">
        <p14:creationId xmlns:p14="http://schemas.microsoft.com/office/powerpoint/2010/main" val="28715450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55063" y="5636896"/>
            <a:ext cx="10572000" cy="1047125"/>
          </a:xfrm>
        </p:spPr>
        <p:txBody>
          <a:bodyPr>
            <a:noAutofit/>
          </a:bodyPr>
          <a:lstStyle/>
          <a:p>
            <a:pPr algn="r">
              <a:spcBef>
                <a:spcPts val="0"/>
              </a:spcBef>
              <a:spcAft>
                <a:spcPts val="0"/>
              </a:spcAft>
            </a:pPr>
            <a:endParaRPr lang="id-ID" dirty="0"/>
          </a:p>
        </p:txBody>
      </p:sp>
      <p:sp>
        <p:nvSpPr>
          <p:cNvPr id="6" name="Title 1">
            <a:extLst>
              <a:ext uri="{FF2B5EF4-FFF2-40B4-BE49-F238E27FC236}">
                <a16:creationId xmlns:a16="http://schemas.microsoft.com/office/drawing/2014/main" id="{B17BACA6-E7C2-4AB0-B3D1-C2A9F4D5DAA1}"/>
              </a:ext>
            </a:extLst>
          </p:cNvPr>
          <p:cNvSpPr txBox="1">
            <a:spLocks/>
          </p:cNvSpPr>
          <p:nvPr/>
        </p:nvSpPr>
        <p:spPr>
          <a:xfrm>
            <a:off x="411417" y="44462"/>
            <a:ext cx="10571998" cy="865249"/>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Analisa </a:t>
            </a:r>
            <a:r>
              <a:rPr lang="en-US" dirty="0" err="1"/>
              <a:t>Kasus</a:t>
            </a:r>
            <a:r>
              <a:rPr lang="en-US" dirty="0"/>
              <a:t>-Ex.</a:t>
            </a:r>
            <a:endParaRPr lang="id-ID" dirty="0"/>
          </a:p>
        </p:txBody>
      </p:sp>
      <p:pic>
        <p:nvPicPr>
          <p:cNvPr id="5" name="Picture 4">
            <a:extLst>
              <a:ext uri="{FF2B5EF4-FFF2-40B4-BE49-F238E27FC236}">
                <a16:creationId xmlns:a16="http://schemas.microsoft.com/office/drawing/2014/main" id="{E0467C4B-A031-8BEC-29A7-9023CD7A9605}"/>
              </a:ext>
            </a:extLst>
          </p:cNvPr>
          <p:cNvPicPr>
            <a:picLocks noChangeAspect="1"/>
          </p:cNvPicPr>
          <p:nvPr/>
        </p:nvPicPr>
        <p:blipFill rotWithShape="1">
          <a:blip r:embed="rId2"/>
          <a:srcRect l="11308" t="29044" r="30115" b="30803"/>
          <a:stretch/>
        </p:blipFill>
        <p:spPr>
          <a:xfrm>
            <a:off x="191485" y="1294227"/>
            <a:ext cx="11809030" cy="4553243"/>
          </a:xfrm>
          <a:prstGeom prst="rect">
            <a:avLst/>
          </a:prstGeom>
        </p:spPr>
      </p:pic>
    </p:spTree>
    <p:extLst>
      <p:ext uri="{BB962C8B-B14F-4D97-AF65-F5344CB8AC3E}">
        <p14:creationId xmlns:p14="http://schemas.microsoft.com/office/powerpoint/2010/main" val="38410998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55063" y="5636896"/>
            <a:ext cx="10572000" cy="1047125"/>
          </a:xfrm>
        </p:spPr>
        <p:txBody>
          <a:bodyPr>
            <a:noAutofit/>
          </a:bodyPr>
          <a:lstStyle/>
          <a:p>
            <a:pPr algn="r">
              <a:spcBef>
                <a:spcPts val="0"/>
              </a:spcBef>
              <a:spcAft>
                <a:spcPts val="0"/>
              </a:spcAft>
            </a:pPr>
            <a:endParaRPr lang="id-ID" dirty="0"/>
          </a:p>
        </p:txBody>
      </p:sp>
      <p:sp>
        <p:nvSpPr>
          <p:cNvPr id="6" name="Title 1">
            <a:extLst>
              <a:ext uri="{FF2B5EF4-FFF2-40B4-BE49-F238E27FC236}">
                <a16:creationId xmlns:a16="http://schemas.microsoft.com/office/drawing/2014/main" id="{B17BACA6-E7C2-4AB0-B3D1-C2A9F4D5DAA1}"/>
              </a:ext>
            </a:extLst>
          </p:cNvPr>
          <p:cNvSpPr txBox="1">
            <a:spLocks/>
          </p:cNvSpPr>
          <p:nvPr/>
        </p:nvSpPr>
        <p:spPr>
          <a:xfrm>
            <a:off x="411417" y="44462"/>
            <a:ext cx="10571998" cy="865249"/>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Analisa </a:t>
            </a:r>
            <a:r>
              <a:rPr lang="en-US" dirty="0" err="1"/>
              <a:t>Kasus</a:t>
            </a:r>
            <a:r>
              <a:rPr lang="en-US" dirty="0"/>
              <a:t>-Ex.</a:t>
            </a:r>
            <a:endParaRPr lang="id-ID" dirty="0"/>
          </a:p>
        </p:txBody>
      </p:sp>
      <p:pic>
        <p:nvPicPr>
          <p:cNvPr id="8" name="Picture 7">
            <a:extLst>
              <a:ext uri="{FF2B5EF4-FFF2-40B4-BE49-F238E27FC236}">
                <a16:creationId xmlns:a16="http://schemas.microsoft.com/office/drawing/2014/main" id="{69D20D17-772B-C99D-FFF0-1F3CBF8C34C5}"/>
              </a:ext>
            </a:extLst>
          </p:cNvPr>
          <p:cNvPicPr>
            <a:picLocks noChangeAspect="1"/>
          </p:cNvPicPr>
          <p:nvPr/>
        </p:nvPicPr>
        <p:blipFill rotWithShape="1">
          <a:blip r:embed="rId2"/>
          <a:srcRect l="26154" t="32889" r="25500" b="20684"/>
          <a:stretch/>
        </p:blipFill>
        <p:spPr>
          <a:xfrm>
            <a:off x="65649" y="1566193"/>
            <a:ext cx="6493348" cy="3507544"/>
          </a:xfrm>
          <a:prstGeom prst="rect">
            <a:avLst/>
          </a:prstGeom>
        </p:spPr>
      </p:pic>
      <p:pic>
        <p:nvPicPr>
          <p:cNvPr id="10" name="Picture 9">
            <a:extLst>
              <a:ext uri="{FF2B5EF4-FFF2-40B4-BE49-F238E27FC236}">
                <a16:creationId xmlns:a16="http://schemas.microsoft.com/office/drawing/2014/main" id="{7B0DA15B-3EF4-3A58-5CB8-B39AE91869F8}"/>
              </a:ext>
            </a:extLst>
          </p:cNvPr>
          <p:cNvPicPr>
            <a:picLocks noChangeAspect="1"/>
          </p:cNvPicPr>
          <p:nvPr/>
        </p:nvPicPr>
        <p:blipFill rotWithShape="1">
          <a:blip r:embed="rId3"/>
          <a:srcRect l="11385" t="34120" r="30884" b="17805"/>
          <a:stretch/>
        </p:blipFill>
        <p:spPr>
          <a:xfrm>
            <a:off x="4743383" y="2248475"/>
            <a:ext cx="7382968" cy="3458308"/>
          </a:xfrm>
          <a:prstGeom prst="rect">
            <a:avLst/>
          </a:prstGeom>
        </p:spPr>
      </p:pic>
    </p:spTree>
    <p:extLst>
      <p:ext uri="{BB962C8B-B14F-4D97-AF65-F5344CB8AC3E}">
        <p14:creationId xmlns:p14="http://schemas.microsoft.com/office/powerpoint/2010/main" val="38748997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55063" y="5636896"/>
            <a:ext cx="10572000" cy="1047125"/>
          </a:xfrm>
        </p:spPr>
        <p:txBody>
          <a:bodyPr>
            <a:noAutofit/>
          </a:bodyPr>
          <a:lstStyle/>
          <a:p>
            <a:pPr algn="r">
              <a:spcBef>
                <a:spcPts val="0"/>
              </a:spcBef>
              <a:spcAft>
                <a:spcPts val="0"/>
              </a:spcAft>
            </a:pPr>
            <a:endParaRPr lang="id-ID" dirty="0"/>
          </a:p>
        </p:txBody>
      </p:sp>
      <p:sp>
        <p:nvSpPr>
          <p:cNvPr id="6" name="Title 1">
            <a:extLst>
              <a:ext uri="{FF2B5EF4-FFF2-40B4-BE49-F238E27FC236}">
                <a16:creationId xmlns:a16="http://schemas.microsoft.com/office/drawing/2014/main" id="{B17BACA6-E7C2-4AB0-B3D1-C2A9F4D5DAA1}"/>
              </a:ext>
            </a:extLst>
          </p:cNvPr>
          <p:cNvSpPr txBox="1">
            <a:spLocks/>
          </p:cNvSpPr>
          <p:nvPr/>
        </p:nvSpPr>
        <p:spPr>
          <a:xfrm>
            <a:off x="411417" y="44462"/>
            <a:ext cx="10571998" cy="865249"/>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Perulangan</a:t>
            </a:r>
            <a:endParaRPr lang="id-ID" dirty="0"/>
          </a:p>
        </p:txBody>
      </p:sp>
      <p:graphicFrame>
        <p:nvGraphicFramePr>
          <p:cNvPr id="7" name="Table 6">
            <a:extLst>
              <a:ext uri="{FF2B5EF4-FFF2-40B4-BE49-F238E27FC236}">
                <a16:creationId xmlns:a16="http://schemas.microsoft.com/office/drawing/2014/main" id="{ECFDF681-17D5-4A15-BF48-A48D951CBFFE}"/>
              </a:ext>
            </a:extLst>
          </p:cNvPr>
          <p:cNvGraphicFramePr>
            <a:graphicFrameLocks noGrp="1"/>
          </p:cNvGraphicFramePr>
          <p:nvPr>
            <p:extLst>
              <p:ext uri="{D42A27DB-BD31-4B8C-83A1-F6EECF244321}">
                <p14:modId xmlns:p14="http://schemas.microsoft.com/office/powerpoint/2010/main" val="330702706"/>
              </p:ext>
            </p:extLst>
          </p:nvPr>
        </p:nvGraphicFramePr>
        <p:xfrm>
          <a:off x="481755" y="859105"/>
          <a:ext cx="11522676" cy="3901440"/>
        </p:xfrm>
        <a:graphic>
          <a:graphicData uri="http://schemas.openxmlformats.org/drawingml/2006/table">
            <a:tbl>
              <a:tblPr firstRow="1" firstCol="1" bandRow="1">
                <a:tableStyleId>{5C22544A-7EE6-4342-B048-85BDC9FD1C3A}</a:tableStyleId>
              </a:tblPr>
              <a:tblGrid>
                <a:gridCol w="11522676">
                  <a:extLst>
                    <a:ext uri="{9D8B030D-6E8A-4147-A177-3AD203B41FA5}">
                      <a16:colId xmlns:a16="http://schemas.microsoft.com/office/drawing/2014/main" val="3983796026"/>
                    </a:ext>
                  </a:extLst>
                </a:gridCol>
              </a:tblGrid>
              <a:tr h="0">
                <a:tc>
                  <a:txBody>
                    <a:bodyPr/>
                    <a:lstStyle/>
                    <a:p>
                      <a:r>
                        <a:rPr lang="en-ID" sz="2400" b="1" kern="1200" dirty="0">
                          <a:solidFill>
                            <a:schemeClr val="lt1"/>
                          </a:solidFill>
                          <a:effectLst/>
                          <a:latin typeface="Courier New" panose="02070309020205020404" pitchFamily="49" charset="0"/>
                          <a:ea typeface="+mn-ea"/>
                          <a:cs typeface="Courier New" panose="02070309020205020404" pitchFamily="49" charset="0"/>
                        </a:rPr>
                        <a:t>Satu </a:t>
                      </a:r>
                      <a:r>
                        <a:rPr lang="en-ID" sz="2400" b="1" kern="1200" dirty="0" err="1">
                          <a:solidFill>
                            <a:schemeClr val="lt1"/>
                          </a:solidFill>
                          <a:effectLst/>
                          <a:latin typeface="Courier New" panose="02070309020205020404" pitchFamily="49" charset="0"/>
                          <a:ea typeface="+mn-ea"/>
                          <a:cs typeface="Courier New" panose="02070309020205020404" pitchFamily="49" charset="0"/>
                        </a:rPr>
                        <a:t>atau</a:t>
                      </a:r>
                      <a:r>
                        <a:rPr lang="en-ID" sz="2400" b="1" kern="1200" dirty="0">
                          <a:solidFill>
                            <a:schemeClr val="lt1"/>
                          </a:solidFill>
                          <a:effectLst/>
                          <a:latin typeface="Courier New" panose="02070309020205020404" pitchFamily="49" charset="0"/>
                          <a:ea typeface="+mn-ea"/>
                          <a:cs typeface="Courier New" panose="02070309020205020404" pitchFamily="49" charset="0"/>
                        </a:rPr>
                        <a:t> </a:t>
                      </a:r>
                      <a:r>
                        <a:rPr lang="en-ID" sz="2400" b="1" kern="1200" dirty="0" err="1">
                          <a:solidFill>
                            <a:schemeClr val="lt1"/>
                          </a:solidFill>
                          <a:effectLst/>
                          <a:latin typeface="Courier New" panose="02070309020205020404" pitchFamily="49" charset="0"/>
                          <a:ea typeface="+mn-ea"/>
                          <a:cs typeface="Courier New" panose="02070309020205020404" pitchFamily="49" charset="0"/>
                        </a:rPr>
                        <a:t>kumpulan</a:t>
                      </a:r>
                      <a:r>
                        <a:rPr lang="en-ID" sz="2400" b="1" kern="1200" dirty="0">
                          <a:solidFill>
                            <a:schemeClr val="lt1"/>
                          </a:solidFill>
                          <a:effectLst/>
                          <a:latin typeface="Courier New" panose="02070309020205020404" pitchFamily="49" charset="0"/>
                          <a:ea typeface="+mn-ea"/>
                          <a:cs typeface="Courier New" panose="02070309020205020404" pitchFamily="49" charset="0"/>
                        </a:rPr>
                        <a:t> </a:t>
                      </a:r>
                      <a:r>
                        <a:rPr lang="en-ID" sz="2400" b="1" kern="1200" dirty="0" err="1">
                          <a:solidFill>
                            <a:schemeClr val="lt1"/>
                          </a:solidFill>
                          <a:effectLst/>
                          <a:latin typeface="Courier New" panose="02070309020205020404" pitchFamily="49" charset="0"/>
                          <a:ea typeface="+mn-ea"/>
                          <a:cs typeface="Courier New" panose="02070309020205020404" pitchFamily="49" charset="0"/>
                        </a:rPr>
                        <a:t>perintah</a:t>
                      </a:r>
                      <a:r>
                        <a:rPr lang="en-ID" sz="2400" b="1" kern="1200" dirty="0">
                          <a:solidFill>
                            <a:schemeClr val="lt1"/>
                          </a:solidFill>
                          <a:effectLst/>
                          <a:latin typeface="Courier New" panose="02070309020205020404" pitchFamily="49" charset="0"/>
                          <a:ea typeface="+mn-ea"/>
                          <a:cs typeface="Courier New" panose="02070309020205020404" pitchFamily="49" charset="0"/>
                        </a:rPr>
                        <a:t> yang </a:t>
                      </a:r>
                      <a:r>
                        <a:rPr lang="en-ID" sz="2400" b="1" kern="1200" dirty="0" err="1">
                          <a:solidFill>
                            <a:schemeClr val="lt1"/>
                          </a:solidFill>
                          <a:effectLst/>
                          <a:latin typeface="Courier New" panose="02070309020205020404" pitchFamily="49" charset="0"/>
                          <a:ea typeface="+mn-ea"/>
                          <a:cs typeface="Courier New" panose="02070309020205020404" pitchFamily="49" charset="0"/>
                        </a:rPr>
                        <a:t>sama</a:t>
                      </a:r>
                      <a:r>
                        <a:rPr lang="en-ID" sz="2400" b="1" kern="1200" dirty="0">
                          <a:solidFill>
                            <a:schemeClr val="lt1"/>
                          </a:solidFill>
                          <a:effectLst/>
                          <a:latin typeface="Courier New" panose="02070309020205020404" pitchFamily="49" charset="0"/>
                          <a:ea typeface="+mn-ea"/>
                          <a:cs typeface="Courier New" panose="02070309020205020404" pitchFamily="49" charset="0"/>
                        </a:rPr>
                        <a:t> </a:t>
                      </a:r>
                      <a:r>
                        <a:rPr lang="en-ID" sz="2400" b="1" kern="1200" dirty="0" err="1">
                          <a:solidFill>
                            <a:schemeClr val="lt1"/>
                          </a:solidFill>
                          <a:effectLst/>
                          <a:latin typeface="Courier New" panose="02070309020205020404" pitchFamily="49" charset="0"/>
                          <a:ea typeface="+mn-ea"/>
                          <a:cs typeface="Courier New" panose="02070309020205020404" pitchFamily="49" charset="0"/>
                        </a:rPr>
                        <a:t>dilakukan</a:t>
                      </a:r>
                      <a:r>
                        <a:rPr lang="en-ID" sz="2400" b="1" kern="1200" dirty="0">
                          <a:solidFill>
                            <a:schemeClr val="lt1"/>
                          </a:solidFill>
                          <a:effectLst/>
                          <a:latin typeface="Courier New" panose="02070309020205020404" pitchFamily="49" charset="0"/>
                          <a:ea typeface="+mn-ea"/>
                          <a:cs typeface="Courier New" panose="02070309020205020404" pitchFamily="49" charset="0"/>
                        </a:rPr>
                        <a:t> </a:t>
                      </a:r>
                      <a:r>
                        <a:rPr lang="en-ID" sz="2400" b="1" kern="1200" dirty="0" err="1">
                          <a:solidFill>
                            <a:schemeClr val="lt1"/>
                          </a:solidFill>
                          <a:effectLst/>
                          <a:latin typeface="Courier New" panose="02070309020205020404" pitchFamily="49" charset="0"/>
                          <a:ea typeface="+mn-ea"/>
                          <a:cs typeface="Courier New" panose="02070309020205020404" pitchFamily="49" charset="0"/>
                        </a:rPr>
                        <a:t>secara</a:t>
                      </a:r>
                      <a:r>
                        <a:rPr lang="en-ID" sz="2400" b="1" kern="1200" dirty="0">
                          <a:solidFill>
                            <a:schemeClr val="lt1"/>
                          </a:solidFill>
                          <a:effectLst/>
                          <a:latin typeface="Courier New" panose="02070309020205020404" pitchFamily="49" charset="0"/>
                          <a:ea typeface="+mn-ea"/>
                          <a:cs typeface="Courier New" panose="02070309020205020404" pitchFamily="49" charset="0"/>
                        </a:rPr>
                        <a:t> </a:t>
                      </a:r>
                      <a:r>
                        <a:rPr lang="en-ID" sz="2400" b="1" kern="1200" dirty="0" err="1">
                          <a:solidFill>
                            <a:schemeClr val="lt1"/>
                          </a:solidFill>
                          <a:effectLst/>
                          <a:latin typeface="Courier New" panose="02070309020205020404" pitchFamily="49" charset="0"/>
                          <a:ea typeface="+mn-ea"/>
                          <a:cs typeface="Courier New" panose="02070309020205020404" pitchFamily="49" charset="0"/>
                        </a:rPr>
                        <a:t>berulang-ulang</a:t>
                      </a:r>
                      <a:r>
                        <a:rPr lang="en-ID" sz="2400" b="1" kern="1200" dirty="0">
                          <a:solidFill>
                            <a:schemeClr val="lt1"/>
                          </a:solidFill>
                          <a:effectLst/>
                          <a:latin typeface="Courier New" panose="02070309020205020404" pitchFamily="49" charset="0"/>
                          <a:ea typeface="+mn-ea"/>
                          <a:cs typeface="Courier New" panose="02070309020205020404" pitchFamily="49" charset="0"/>
                        </a:rPr>
                        <a:t>.</a:t>
                      </a:r>
                    </a:p>
                    <a:p>
                      <a:endParaRPr lang="en-ID" sz="2400" b="1" kern="1200" dirty="0">
                        <a:solidFill>
                          <a:schemeClr val="lt1"/>
                        </a:solidFill>
                        <a:effectLst/>
                        <a:latin typeface="Courier New" panose="02070309020205020404" pitchFamily="49" charset="0"/>
                        <a:ea typeface="+mn-ea"/>
                        <a:cs typeface="Courier New" panose="02070309020205020404" pitchFamily="49" charset="0"/>
                      </a:endParaRPr>
                    </a:p>
                    <a:p>
                      <a:r>
                        <a:rPr lang="en-ID" sz="4000" b="1" kern="1200" dirty="0" err="1">
                          <a:solidFill>
                            <a:schemeClr val="lt1"/>
                          </a:solidFill>
                          <a:effectLst/>
                          <a:latin typeface="Courier New" panose="02070309020205020404" pitchFamily="49" charset="0"/>
                          <a:ea typeface="+mn-ea"/>
                          <a:cs typeface="Courier New" panose="02070309020205020404" pitchFamily="49" charset="0"/>
                        </a:rPr>
                        <a:t>Jenis</a:t>
                      </a:r>
                      <a:endParaRPr lang="en-ID" sz="4000" b="1" kern="1200" dirty="0">
                        <a:solidFill>
                          <a:schemeClr val="lt1"/>
                        </a:solidFill>
                        <a:effectLst/>
                        <a:latin typeface="Courier New" panose="02070309020205020404" pitchFamily="49" charset="0"/>
                        <a:ea typeface="+mn-ea"/>
                        <a:cs typeface="Courier New" panose="02070309020205020404" pitchFamily="49" charset="0"/>
                      </a:endParaRPr>
                    </a:p>
                    <a:p>
                      <a:pPr marL="457200" indent="-457200">
                        <a:buAutoNum type="arabicPeriod"/>
                      </a:pPr>
                      <a:r>
                        <a:rPr lang="en-ID" sz="2400" b="1" kern="1200" dirty="0" err="1">
                          <a:solidFill>
                            <a:schemeClr val="lt1"/>
                          </a:solidFill>
                          <a:effectLst/>
                          <a:latin typeface="Courier New" panose="02070309020205020404" pitchFamily="49" charset="0"/>
                          <a:ea typeface="+mn-ea"/>
                          <a:cs typeface="Courier New" panose="02070309020205020404" pitchFamily="49" charset="0"/>
                        </a:rPr>
                        <a:t>Pasti</a:t>
                      </a:r>
                      <a:r>
                        <a:rPr lang="en-ID" sz="2400" b="1" kern="1200" dirty="0">
                          <a:solidFill>
                            <a:schemeClr val="lt1"/>
                          </a:solidFill>
                          <a:effectLst/>
                          <a:latin typeface="Courier New" panose="02070309020205020404" pitchFamily="49" charset="0"/>
                          <a:ea typeface="+mn-ea"/>
                          <a:cs typeface="Courier New" panose="02070309020205020404" pitchFamily="49" charset="0"/>
                        </a:rPr>
                        <a:t> (</a:t>
                      </a:r>
                      <a:r>
                        <a:rPr lang="en-ID" sz="2400" b="1" kern="1200" dirty="0" err="1">
                          <a:solidFill>
                            <a:schemeClr val="lt1"/>
                          </a:solidFill>
                          <a:effectLst/>
                          <a:latin typeface="Courier New" panose="02070309020205020404" pitchFamily="49" charset="0"/>
                          <a:ea typeface="+mn-ea"/>
                          <a:cs typeface="Courier New" panose="02070309020205020404" pitchFamily="49" charset="0"/>
                        </a:rPr>
                        <a:t>banyaknya</a:t>
                      </a:r>
                      <a:r>
                        <a:rPr lang="en-ID" sz="2400" b="1" kern="1200" dirty="0">
                          <a:solidFill>
                            <a:schemeClr val="lt1"/>
                          </a:solidFill>
                          <a:effectLst/>
                          <a:latin typeface="Courier New" panose="02070309020205020404" pitchFamily="49" charset="0"/>
                          <a:ea typeface="+mn-ea"/>
                          <a:cs typeface="Courier New" panose="02070309020205020404" pitchFamily="49" charset="0"/>
                        </a:rPr>
                        <a:t> </a:t>
                      </a:r>
                      <a:r>
                        <a:rPr lang="en-ID" sz="2400" b="1" kern="1200" dirty="0" err="1">
                          <a:solidFill>
                            <a:schemeClr val="lt1"/>
                          </a:solidFill>
                          <a:effectLst/>
                          <a:latin typeface="Courier New" panose="02070309020205020404" pitchFamily="49" charset="0"/>
                          <a:ea typeface="+mn-ea"/>
                          <a:cs typeface="Courier New" panose="02070309020205020404" pitchFamily="49" charset="0"/>
                        </a:rPr>
                        <a:t>perulangan</a:t>
                      </a:r>
                      <a:r>
                        <a:rPr lang="en-ID" sz="2400" b="1" kern="1200" dirty="0">
                          <a:solidFill>
                            <a:schemeClr val="lt1"/>
                          </a:solidFill>
                          <a:effectLst/>
                          <a:latin typeface="Courier New" panose="02070309020205020404" pitchFamily="49" charset="0"/>
                          <a:ea typeface="+mn-ea"/>
                          <a:cs typeface="Courier New" panose="02070309020205020404" pitchFamily="49" charset="0"/>
                        </a:rPr>
                        <a:t> </a:t>
                      </a:r>
                      <a:r>
                        <a:rPr lang="en-ID" sz="2400" b="1" kern="1200" dirty="0" err="1">
                          <a:solidFill>
                            <a:schemeClr val="lt1"/>
                          </a:solidFill>
                          <a:effectLst/>
                          <a:latin typeface="Courier New" panose="02070309020205020404" pitchFamily="49" charset="0"/>
                          <a:ea typeface="+mn-ea"/>
                          <a:cs typeface="Courier New" panose="02070309020205020404" pitchFamily="49" charset="0"/>
                        </a:rPr>
                        <a:t>diketahui</a:t>
                      </a:r>
                      <a:r>
                        <a:rPr lang="en-ID" sz="2400" b="1" kern="1200" dirty="0">
                          <a:solidFill>
                            <a:schemeClr val="lt1"/>
                          </a:solidFill>
                          <a:effectLst/>
                          <a:latin typeface="Courier New" panose="02070309020205020404" pitchFamily="49" charset="0"/>
                          <a:ea typeface="+mn-ea"/>
                          <a:cs typeface="Courier New" panose="02070309020205020404" pitchFamily="49" charset="0"/>
                        </a:rPr>
                        <a:t> </a:t>
                      </a:r>
                      <a:r>
                        <a:rPr lang="en-ID" sz="2400" b="1" kern="1200" dirty="0" err="1">
                          <a:solidFill>
                            <a:schemeClr val="lt1"/>
                          </a:solidFill>
                          <a:effectLst/>
                          <a:latin typeface="Courier New" panose="02070309020205020404" pitchFamily="49" charset="0"/>
                          <a:ea typeface="+mn-ea"/>
                          <a:cs typeface="Courier New" panose="02070309020205020404" pitchFamily="49" charset="0"/>
                        </a:rPr>
                        <a:t>pasti</a:t>
                      </a:r>
                      <a:r>
                        <a:rPr lang="en-ID" sz="2400" b="1" kern="1200" dirty="0">
                          <a:solidFill>
                            <a:schemeClr val="lt1"/>
                          </a:solidFill>
                          <a:effectLst/>
                          <a:latin typeface="Courier New" panose="02070309020205020404" pitchFamily="49" charset="0"/>
                          <a:ea typeface="+mn-ea"/>
                          <a:cs typeface="Courier New" panose="02070309020205020404" pitchFamily="49" charset="0"/>
                        </a:rPr>
                        <a:t>)</a:t>
                      </a:r>
                    </a:p>
                    <a:p>
                      <a:pPr marL="0" indent="0">
                        <a:buNone/>
                      </a:pPr>
                      <a:r>
                        <a:rPr lang="en-ID" sz="2400" b="1" kern="1200" dirty="0">
                          <a:solidFill>
                            <a:schemeClr val="lt1"/>
                          </a:solidFill>
                          <a:effectLst/>
                          <a:latin typeface="Courier New" panose="02070309020205020404" pitchFamily="49" charset="0"/>
                          <a:ea typeface="+mn-ea"/>
                          <a:cs typeface="Courier New" panose="02070309020205020404" pitchFamily="49" charset="0"/>
                        </a:rPr>
                        <a:t>Traversal</a:t>
                      </a:r>
                    </a:p>
                    <a:p>
                      <a:pPr marL="0" indent="0">
                        <a:buNone/>
                      </a:pPr>
                      <a:endParaRPr lang="en-ID" sz="2400" b="1" kern="1200" dirty="0">
                        <a:solidFill>
                          <a:schemeClr val="lt1"/>
                        </a:solidFill>
                        <a:effectLst/>
                        <a:latin typeface="Courier New" panose="02070309020205020404" pitchFamily="49" charset="0"/>
                        <a:ea typeface="+mn-ea"/>
                        <a:cs typeface="Courier New" panose="02070309020205020404" pitchFamily="49" charset="0"/>
                      </a:endParaRPr>
                    </a:p>
                    <a:p>
                      <a:pPr marL="0" indent="0">
                        <a:buNone/>
                      </a:pPr>
                      <a:r>
                        <a:rPr lang="en-ID" sz="2400" b="1" kern="1200" dirty="0">
                          <a:solidFill>
                            <a:schemeClr val="lt1"/>
                          </a:solidFill>
                          <a:effectLst/>
                          <a:latin typeface="Courier New" panose="02070309020205020404" pitchFamily="49" charset="0"/>
                          <a:ea typeface="+mn-ea"/>
                          <a:cs typeface="Courier New" panose="02070309020205020404" pitchFamily="49" charset="0"/>
                        </a:rPr>
                        <a:t>2. </a:t>
                      </a:r>
                      <a:r>
                        <a:rPr lang="en-ID" sz="2400" b="1" kern="1200" dirty="0" err="1">
                          <a:solidFill>
                            <a:schemeClr val="lt1"/>
                          </a:solidFill>
                          <a:effectLst/>
                          <a:latin typeface="Courier New" panose="02070309020205020404" pitchFamily="49" charset="0"/>
                          <a:ea typeface="+mn-ea"/>
                          <a:cs typeface="Courier New" panose="02070309020205020404" pitchFamily="49" charset="0"/>
                        </a:rPr>
                        <a:t>Tidak</a:t>
                      </a:r>
                      <a:r>
                        <a:rPr lang="en-ID" sz="2400" b="1" kern="1200" dirty="0">
                          <a:solidFill>
                            <a:schemeClr val="lt1"/>
                          </a:solidFill>
                          <a:effectLst/>
                          <a:latin typeface="Courier New" panose="02070309020205020404" pitchFamily="49" charset="0"/>
                          <a:ea typeface="+mn-ea"/>
                          <a:cs typeface="Courier New" panose="02070309020205020404" pitchFamily="49" charset="0"/>
                        </a:rPr>
                        <a:t> </a:t>
                      </a:r>
                      <a:r>
                        <a:rPr lang="en-ID" sz="2400" b="1" kern="1200" dirty="0" err="1">
                          <a:solidFill>
                            <a:schemeClr val="lt1"/>
                          </a:solidFill>
                          <a:effectLst/>
                          <a:latin typeface="Courier New" panose="02070309020205020404" pitchFamily="49" charset="0"/>
                          <a:ea typeface="+mn-ea"/>
                          <a:cs typeface="Courier New" panose="02070309020205020404" pitchFamily="49" charset="0"/>
                        </a:rPr>
                        <a:t>Pasti</a:t>
                      </a:r>
                      <a:r>
                        <a:rPr lang="en-ID" sz="2400" b="1" kern="1200" dirty="0">
                          <a:solidFill>
                            <a:schemeClr val="lt1"/>
                          </a:solidFill>
                          <a:effectLst/>
                          <a:latin typeface="Courier New" panose="02070309020205020404" pitchFamily="49" charset="0"/>
                          <a:ea typeface="+mn-ea"/>
                          <a:cs typeface="Courier New" panose="02070309020205020404" pitchFamily="49" charset="0"/>
                        </a:rPr>
                        <a:t> (</a:t>
                      </a:r>
                      <a:r>
                        <a:rPr lang="en-ID" sz="2400" b="1" kern="1200" dirty="0" err="1">
                          <a:solidFill>
                            <a:schemeClr val="lt1"/>
                          </a:solidFill>
                          <a:effectLst/>
                          <a:latin typeface="Courier New" panose="02070309020205020404" pitchFamily="49" charset="0"/>
                          <a:ea typeface="+mn-ea"/>
                          <a:cs typeface="Courier New" panose="02070309020205020404" pitchFamily="49" charset="0"/>
                        </a:rPr>
                        <a:t>banyaknya</a:t>
                      </a:r>
                      <a:r>
                        <a:rPr lang="en-ID" sz="2400" b="1" kern="1200" dirty="0">
                          <a:solidFill>
                            <a:schemeClr val="lt1"/>
                          </a:solidFill>
                          <a:effectLst/>
                          <a:latin typeface="Courier New" panose="02070309020205020404" pitchFamily="49" charset="0"/>
                          <a:ea typeface="+mn-ea"/>
                          <a:cs typeface="Courier New" panose="02070309020205020404" pitchFamily="49" charset="0"/>
                        </a:rPr>
                        <a:t> </a:t>
                      </a:r>
                      <a:r>
                        <a:rPr lang="en-ID" sz="2400" b="1" kern="1200" dirty="0" err="1">
                          <a:solidFill>
                            <a:schemeClr val="lt1"/>
                          </a:solidFill>
                          <a:effectLst/>
                          <a:latin typeface="Courier New" panose="02070309020205020404" pitchFamily="49" charset="0"/>
                          <a:ea typeface="+mn-ea"/>
                          <a:cs typeface="Courier New" panose="02070309020205020404" pitchFamily="49" charset="0"/>
                        </a:rPr>
                        <a:t>perulangan</a:t>
                      </a:r>
                      <a:r>
                        <a:rPr lang="en-ID" sz="2400" b="1" kern="1200" dirty="0">
                          <a:solidFill>
                            <a:schemeClr val="lt1"/>
                          </a:solidFill>
                          <a:effectLst/>
                          <a:latin typeface="Courier New" panose="02070309020205020404" pitchFamily="49" charset="0"/>
                          <a:ea typeface="+mn-ea"/>
                          <a:cs typeface="Courier New" panose="02070309020205020404" pitchFamily="49" charset="0"/>
                        </a:rPr>
                        <a:t> </a:t>
                      </a:r>
                      <a:r>
                        <a:rPr lang="en-ID" sz="2400" b="1" kern="1200" dirty="0" err="1">
                          <a:solidFill>
                            <a:schemeClr val="lt1"/>
                          </a:solidFill>
                          <a:effectLst/>
                          <a:latin typeface="Courier New" panose="02070309020205020404" pitchFamily="49" charset="0"/>
                          <a:ea typeface="+mn-ea"/>
                          <a:cs typeface="Courier New" panose="02070309020205020404" pitchFamily="49" charset="0"/>
                        </a:rPr>
                        <a:t>tidak</a:t>
                      </a:r>
                      <a:r>
                        <a:rPr lang="en-ID" sz="2400" b="1" kern="1200" dirty="0">
                          <a:solidFill>
                            <a:schemeClr val="lt1"/>
                          </a:solidFill>
                          <a:effectLst/>
                          <a:latin typeface="Courier New" panose="02070309020205020404" pitchFamily="49" charset="0"/>
                          <a:ea typeface="+mn-ea"/>
                          <a:cs typeface="Courier New" panose="02070309020205020404" pitchFamily="49" charset="0"/>
                        </a:rPr>
                        <a:t> </a:t>
                      </a:r>
                      <a:r>
                        <a:rPr lang="en-ID" sz="2400" b="1" kern="1200" dirty="0" err="1">
                          <a:solidFill>
                            <a:schemeClr val="lt1"/>
                          </a:solidFill>
                          <a:effectLst/>
                          <a:latin typeface="Courier New" panose="02070309020205020404" pitchFamily="49" charset="0"/>
                          <a:ea typeface="+mn-ea"/>
                          <a:cs typeface="Courier New" panose="02070309020205020404" pitchFamily="49" charset="0"/>
                        </a:rPr>
                        <a:t>diketahui</a:t>
                      </a:r>
                      <a:r>
                        <a:rPr lang="en-ID" sz="2400" b="1" kern="1200" dirty="0">
                          <a:solidFill>
                            <a:schemeClr val="lt1"/>
                          </a:solidFill>
                          <a:effectLst/>
                          <a:latin typeface="Courier New" panose="02070309020205020404" pitchFamily="49" charset="0"/>
                          <a:ea typeface="+mn-ea"/>
                          <a:cs typeface="Courier New" panose="02070309020205020404" pitchFamily="49" charset="0"/>
                        </a:rPr>
                        <a:t> </a:t>
                      </a:r>
                      <a:r>
                        <a:rPr lang="en-ID" sz="2400" b="1" kern="1200" dirty="0" err="1">
                          <a:solidFill>
                            <a:schemeClr val="lt1"/>
                          </a:solidFill>
                          <a:effectLst/>
                          <a:latin typeface="Courier New" panose="02070309020205020404" pitchFamily="49" charset="0"/>
                          <a:ea typeface="+mn-ea"/>
                          <a:cs typeface="Courier New" panose="02070309020205020404" pitchFamily="49" charset="0"/>
                        </a:rPr>
                        <a:t>pasti</a:t>
                      </a:r>
                      <a:r>
                        <a:rPr lang="en-ID" sz="2400" b="1" kern="1200" dirty="0">
                          <a:solidFill>
                            <a:schemeClr val="lt1"/>
                          </a:solidFill>
                          <a:effectLst/>
                          <a:latin typeface="Courier New" panose="02070309020205020404" pitchFamily="49" charset="0"/>
                          <a:ea typeface="+mn-ea"/>
                          <a:cs typeface="Courier New" panose="02070309020205020404" pitchFamily="49" charset="0"/>
                        </a:rPr>
                        <a:t>)</a:t>
                      </a:r>
                    </a:p>
                    <a:p>
                      <a:pPr marL="0" indent="0">
                        <a:buNone/>
                      </a:pPr>
                      <a:r>
                        <a:rPr lang="en-ID" sz="2400" b="1" kern="1200" dirty="0">
                          <a:solidFill>
                            <a:schemeClr val="lt1"/>
                          </a:solidFill>
                          <a:effectLst/>
                          <a:latin typeface="Courier New" panose="02070309020205020404" pitchFamily="49" charset="0"/>
                          <a:ea typeface="+mn-ea"/>
                          <a:cs typeface="Courier New" panose="02070309020205020404" pitchFamily="49" charset="0"/>
                        </a:rPr>
                        <a:t>While – do (minimal 0 kali)</a:t>
                      </a:r>
                    </a:p>
                    <a:p>
                      <a:pPr marL="0" indent="0">
                        <a:buNone/>
                      </a:pPr>
                      <a:r>
                        <a:rPr lang="en-ID" sz="2400" b="1" kern="1200" dirty="0">
                          <a:solidFill>
                            <a:schemeClr val="lt1"/>
                          </a:solidFill>
                          <a:effectLst/>
                          <a:latin typeface="Courier New" panose="02070309020205020404" pitchFamily="49" charset="0"/>
                          <a:ea typeface="+mn-ea"/>
                          <a:cs typeface="Courier New" panose="02070309020205020404" pitchFamily="49" charset="0"/>
                        </a:rPr>
                        <a:t>Repeat – Until (minimal 1 kali)</a:t>
                      </a:r>
                    </a:p>
                  </a:txBody>
                  <a:tcPr marL="68580" marR="68580" marT="0" marB="0"/>
                </a:tc>
                <a:extLst>
                  <a:ext uri="{0D108BD9-81ED-4DB2-BD59-A6C34878D82A}">
                    <a16:rowId xmlns:a16="http://schemas.microsoft.com/office/drawing/2014/main" val="2886609442"/>
                  </a:ext>
                </a:extLst>
              </a:tr>
            </a:tbl>
          </a:graphicData>
        </a:graphic>
      </p:graphicFrame>
      <p:sp>
        <p:nvSpPr>
          <p:cNvPr id="2" name="Rectangle 2">
            <a:extLst>
              <a:ext uri="{FF2B5EF4-FFF2-40B4-BE49-F238E27FC236}">
                <a16:creationId xmlns:a16="http://schemas.microsoft.com/office/drawing/2014/main" id="{ECD321D6-5C45-4CC4-B593-8547EE3E1D58}"/>
              </a:ext>
            </a:extLst>
          </p:cNvPr>
          <p:cNvSpPr>
            <a:spLocks noChangeArrowheads="1"/>
          </p:cNvSpPr>
          <p:nvPr/>
        </p:nvSpPr>
        <p:spPr bwMode="auto">
          <a:xfrm>
            <a:off x="6443003" y="55332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Tree>
    <p:extLst>
      <p:ext uri="{BB962C8B-B14F-4D97-AF65-F5344CB8AC3E}">
        <p14:creationId xmlns:p14="http://schemas.microsoft.com/office/powerpoint/2010/main" val="25980676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55063" y="5636896"/>
            <a:ext cx="10572000" cy="1047125"/>
          </a:xfrm>
        </p:spPr>
        <p:txBody>
          <a:bodyPr>
            <a:noAutofit/>
          </a:bodyPr>
          <a:lstStyle/>
          <a:p>
            <a:pPr algn="r">
              <a:spcBef>
                <a:spcPts val="0"/>
              </a:spcBef>
              <a:spcAft>
                <a:spcPts val="0"/>
              </a:spcAft>
            </a:pPr>
            <a:endParaRPr lang="id-ID" dirty="0"/>
          </a:p>
        </p:txBody>
      </p:sp>
      <p:sp>
        <p:nvSpPr>
          <p:cNvPr id="6" name="Title 1">
            <a:extLst>
              <a:ext uri="{FF2B5EF4-FFF2-40B4-BE49-F238E27FC236}">
                <a16:creationId xmlns:a16="http://schemas.microsoft.com/office/drawing/2014/main" id="{B17BACA6-E7C2-4AB0-B3D1-C2A9F4D5DAA1}"/>
              </a:ext>
            </a:extLst>
          </p:cNvPr>
          <p:cNvSpPr txBox="1">
            <a:spLocks/>
          </p:cNvSpPr>
          <p:nvPr/>
        </p:nvSpPr>
        <p:spPr>
          <a:xfrm>
            <a:off x="411417" y="44462"/>
            <a:ext cx="10571998" cy="865249"/>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Perulangan</a:t>
            </a:r>
            <a:endParaRPr lang="id-ID" dirty="0"/>
          </a:p>
        </p:txBody>
      </p:sp>
      <p:graphicFrame>
        <p:nvGraphicFramePr>
          <p:cNvPr id="7" name="Table 6">
            <a:extLst>
              <a:ext uri="{FF2B5EF4-FFF2-40B4-BE49-F238E27FC236}">
                <a16:creationId xmlns:a16="http://schemas.microsoft.com/office/drawing/2014/main" id="{ECFDF681-17D5-4A15-BF48-A48D951CBFFE}"/>
              </a:ext>
            </a:extLst>
          </p:cNvPr>
          <p:cNvGraphicFramePr>
            <a:graphicFrameLocks noGrp="1"/>
          </p:cNvGraphicFramePr>
          <p:nvPr>
            <p:extLst>
              <p:ext uri="{D42A27DB-BD31-4B8C-83A1-F6EECF244321}">
                <p14:modId xmlns:p14="http://schemas.microsoft.com/office/powerpoint/2010/main" val="2579599878"/>
              </p:ext>
            </p:extLst>
          </p:nvPr>
        </p:nvGraphicFramePr>
        <p:xfrm>
          <a:off x="411416" y="1009159"/>
          <a:ext cx="5684583" cy="1116521"/>
        </p:xfrm>
        <a:graphic>
          <a:graphicData uri="http://schemas.openxmlformats.org/drawingml/2006/table">
            <a:tbl>
              <a:tblPr firstRow="1" firstCol="1" bandRow="1">
                <a:tableStyleId>{5C22544A-7EE6-4342-B048-85BDC9FD1C3A}</a:tableStyleId>
              </a:tblPr>
              <a:tblGrid>
                <a:gridCol w="5684583">
                  <a:extLst>
                    <a:ext uri="{9D8B030D-6E8A-4147-A177-3AD203B41FA5}">
                      <a16:colId xmlns:a16="http://schemas.microsoft.com/office/drawing/2014/main" val="3983796026"/>
                    </a:ext>
                  </a:extLst>
                </a:gridCol>
              </a:tblGrid>
              <a:tr h="0">
                <a:tc>
                  <a:txBody>
                    <a:bodyPr/>
                    <a:lstStyle/>
                    <a:p>
                      <a:r>
                        <a:rPr lang="en-US" sz="2400" b="1" kern="1200" dirty="0" err="1">
                          <a:solidFill>
                            <a:schemeClr val="lt1"/>
                          </a:solidFill>
                          <a:effectLst/>
                          <a:latin typeface="Courier New" panose="02070309020205020404" pitchFamily="49" charset="0"/>
                          <a:ea typeface="+mn-ea"/>
                          <a:cs typeface="Courier New" panose="02070309020205020404" pitchFamily="49" charset="0"/>
                        </a:rPr>
                        <a:t>i</a:t>
                      </a:r>
                      <a:r>
                        <a:rPr lang="en-US" sz="2400" b="1" kern="1200" dirty="0">
                          <a:solidFill>
                            <a:schemeClr val="lt1"/>
                          </a:solidFill>
                          <a:effectLst/>
                          <a:latin typeface="Courier New" panose="02070309020205020404" pitchFamily="49" charset="0"/>
                          <a:ea typeface="+mn-ea"/>
                          <a:cs typeface="Courier New" panose="02070309020205020404" pitchFamily="49" charset="0"/>
                        </a:rPr>
                        <a:t> </a:t>
                      </a:r>
                      <a:r>
                        <a:rPr lang="en-US" sz="2400" b="1" u="sng" kern="1200" dirty="0">
                          <a:solidFill>
                            <a:schemeClr val="lt1"/>
                          </a:solidFill>
                          <a:effectLst/>
                          <a:latin typeface="Courier New" panose="02070309020205020404" pitchFamily="49" charset="0"/>
                          <a:ea typeface="+mn-ea"/>
                          <a:cs typeface="Courier New" panose="02070309020205020404" pitchFamily="49" charset="0"/>
                        </a:rPr>
                        <a:t>traversal</a:t>
                      </a:r>
                      <a:r>
                        <a:rPr lang="en-US" sz="2400" b="1" kern="1200" dirty="0">
                          <a:solidFill>
                            <a:schemeClr val="lt1"/>
                          </a:solidFill>
                          <a:effectLst/>
                          <a:latin typeface="Courier New" panose="02070309020205020404" pitchFamily="49" charset="0"/>
                          <a:ea typeface="+mn-ea"/>
                          <a:cs typeface="Courier New" panose="02070309020205020404" pitchFamily="49" charset="0"/>
                        </a:rPr>
                        <a:t> [</a:t>
                      </a:r>
                      <a:r>
                        <a:rPr lang="en-US" sz="2400" b="1" kern="1200" dirty="0" err="1">
                          <a:solidFill>
                            <a:schemeClr val="lt1"/>
                          </a:solidFill>
                          <a:effectLst/>
                          <a:latin typeface="Courier New" panose="02070309020205020404" pitchFamily="49" charset="0"/>
                          <a:ea typeface="+mn-ea"/>
                          <a:cs typeface="Courier New" panose="02070309020205020404" pitchFamily="49" charset="0"/>
                        </a:rPr>
                        <a:t>Awal..Akhir</a:t>
                      </a:r>
                      <a:r>
                        <a:rPr lang="en-US" sz="2400" b="1" kern="1200" dirty="0">
                          <a:solidFill>
                            <a:schemeClr val="lt1"/>
                          </a:solidFill>
                          <a:effectLst/>
                          <a:latin typeface="Courier New" panose="02070309020205020404" pitchFamily="49" charset="0"/>
                          <a:ea typeface="+mn-ea"/>
                          <a:cs typeface="Courier New" panose="02070309020205020404" pitchFamily="49" charset="0"/>
                        </a:rPr>
                        <a:t>]</a:t>
                      </a:r>
                      <a:endParaRPr lang="en-ID" sz="2400" b="1" kern="1200" dirty="0">
                        <a:solidFill>
                          <a:schemeClr val="lt1"/>
                        </a:solidFill>
                        <a:effectLst/>
                        <a:latin typeface="Courier New" panose="02070309020205020404" pitchFamily="49" charset="0"/>
                        <a:ea typeface="+mn-ea"/>
                        <a:cs typeface="Courier New" panose="02070309020205020404" pitchFamily="49" charset="0"/>
                      </a:endParaRPr>
                    </a:p>
                    <a:p>
                      <a:r>
                        <a:rPr lang="en-US" sz="2400" b="1" kern="1200" dirty="0">
                          <a:solidFill>
                            <a:schemeClr val="lt1"/>
                          </a:solidFill>
                          <a:effectLst/>
                          <a:latin typeface="Courier New" panose="02070309020205020404" pitchFamily="49" charset="0"/>
                          <a:ea typeface="+mn-ea"/>
                          <a:cs typeface="Courier New" panose="02070309020205020404" pitchFamily="49" charset="0"/>
                        </a:rPr>
                        <a:t>	</a:t>
                      </a:r>
                      <a:r>
                        <a:rPr lang="en-US" sz="2400" b="1" kern="1200" dirty="0" err="1">
                          <a:solidFill>
                            <a:schemeClr val="lt1"/>
                          </a:solidFill>
                          <a:effectLst/>
                          <a:latin typeface="Courier New" panose="02070309020205020404" pitchFamily="49" charset="0"/>
                          <a:ea typeface="+mn-ea"/>
                          <a:cs typeface="Courier New" panose="02070309020205020404" pitchFamily="49" charset="0"/>
                        </a:rPr>
                        <a:t>Aksi</a:t>
                      </a:r>
                      <a:endParaRPr lang="en-ID" sz="2400" b="1" kern="1200" dirty="0">
                        <a:solidFill>
                          <a:schemeClr val="lt1"/>
                        </a:solidFill>
                        <a:effectLst/>
                        <a:latin typeface="Courier New" panose="02070309020205020404" pitchFamily="49" charset="0"/>
                        <a:ea typeface="+mn-ea"/>
                        <a:cs typeface="Courier New" panose="02070309020205020404" pitchFamily="49" charset="0"/>
                      </a:endParaRPr>
                    </a:p>
                    <a:p>
                      <a:pPr algn="just">
                        <a:lnSpc>
                          <a:spcPct val="107000"/>
                        </a:lnSpc>
                        <a:spcAft>
                          <a:spcPts val="800"/>
                        </a:spcAft>
                      </a:pPr>
                      <a:r>
                        <a:rPr lang="en-US" sz="2400" dirty="0">
                          <a:effectLst/>
                          <a:latin typeface="Courier New" panose="02070309020205020404" pitchFamily="49" charset="0"/>
                          <a:cs typeface="Courier New" panose="02070309020205020404" pitchFamily="49" charset="0"/>
                        </a:rPr>
                        <a:t> </a:t>
                      </a:r>
                      <a:endParaRPr lang="en-ID" sz="2400" dirty="0">
                        <a:effectLst/>
                        <a:latin typeface="Courier New" panose="02070309020205020404" pitchFamily="49" charset="0"/>
                        <a:ea typeface="Calibri" panose="020F0502020204030204" pitchFamily="34" charset="0"/>
                        <a:cs typeface="Courier New" panose="02070309020205020404" pitchFamily="49" charset="0"/>
                      </a:endParaRPr>
                    </a:p>
                  </a:txBody>
                  <a:tcPr marL="68580" marR="68580" marT="0" marB="0"/>
                </a:tc>
                <a:extLst>
                  <a:ext uri="{0D108BD9-81ED-4DB2-BD59-A6C34878D82A}">
                    <a16:rowId xmlns:a16="http://schemas.microsoft.com/office/drawing/2014/main" val="2886609442"/>
                  </a:ext>
                </a:extLst>
              </a:tr>
            </a:tbl>
          </a:graphicData>
        </a:graphic>
      </p:graphicFrame>
      <p:sp>
        <p:nvSpPr>
          <p:cNvPr id="2" name="Rectangle 2">
            <a:extLst>
              <a:ext uri="{FF2B5EF4-FFF2-40B4-BE49-F238E27FC236}">
                <a16:creationId xmlns:a16="http://schemas.microsoft.com/office/drawing/2014/main" id="{ECD321D6-5C45-4CC4-B593-8547EE3E1D58}"/>
              </a:ext>
            </a:extLst>
          </p:cNvPr>
          <p:cNvSpPr>
            <a:spLocks noChangeArrowheads="1"/>
          </p:cNvSpPr>
          <p:nvPr/>
        </p:nvSpPr>
        <p:spPr bwMode="auto">
          <a:xfrm>
            <a:off x="6443003" y="55332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graphicFrame>
        <p:nvGraphicFramePr>
          <p:cNvPr id="5" name="Object 4">
            <a:extLst>
              <a:ext uri="{FF2B5EF4-FFF2-40B4-BE49-F238E27FC236}">
                <a16:creationId xmlns:a16="http://schemas.microsoft.com/office/drawing/2014/main" id="{0E0D5948-CC63-41DF-9137-229FC7D972AA}"/>
              </a:ext>
            </a:extLst>
          </p:cNvPr>
          <p:cNvGraphicFramePr>
            <a:graphicFrameLocks noChangeAspect="1"/>
          </p:cNvGraphicFramePr>
          <p:nvPr>
            <p:extLst>
              <p:ext uri="{D42A27DB-BD31-4B8C-83A1-F6EECF244321}">
                <p14:modId xmlns:p14="http://schemas.microsoft.com/office/powerpoint/2010/main" val="4114131073"/>
              </p:ext>
            </p:extLst>
          </p:nvPr>
        </p:nvGraphicFramePr>
        <p:xfrm>
          <a:off x="6443003" y="553329"/>
          <a:ext cx="5609504" cy="4553243"/>
        </p:xfrm>
        <a:graphic>
          <a:graphicData uri="http://schemas.openxmlformats.org/presentationml/2006/ole">
            <mc:AlternateContent xmlns:mc="http://schemas.openxmlformats.org/markup-compatibility/2006">
              <mc:Choice xmlns:v="urn:schemas-microsoft-com:vml" Requires="v">
                <p:oleObj name="Visio" r:id="rId2" imgW="4705489" imgH="3829129" progId="Visio.Drawing.15">
                  <p:embed/>
                </p:oleObj>
              </mc:Choice>
              <mc:Fallback>
                <p:oleObj name="Visio" r:id="rId2" imgW="4705489" imgH="3829129"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3003" y="553329"/>
                        <a:ext cx="5609504" cy="4553243"/>
                      </a:xfrm>
                      <a:prstGeom prst="rect">
                        <a:avLst/>
                      </a:prstGeom>
                      <a:noFill/>
                    </p:spPr>
                  </p:pic>
                </p:oleObj>
              </mc:Fallback>
            </mc:AlternateContent>
          </a:graphicData>
        </a:graphic>
      </p:graphicFrame>
      <p:graphicFrame>
        <p:nvGraphicFramePr>
          <p:cNvPr id="8" name="Table 7">
            <a:extLst>
              <a:ext uri="{FF2B5EF4-FFF2-40B4-BE49-F238E27FC236}">
                <a16:creationId xmlns:a16="http://schemas.microsoft.com/office/drawing/2014/main" id="{81019FC4-0810-42F6-AAD9-6227D4992229}"/>
              </a:ext>
            </a:extLst>
          </p:cNvPr>
          <p:cNvGraphicFramePr>
            <a:graphicFrameLocks noGrp="1"/>
          </p:cNvGraphicFramePr>
          <p:nvPr>
            <p:extLst>
              <p:ext uri="{D42A27DB-BD31-4B8C-83A1-F6EECF244321}">
                <p14:modId xmlns:p14="http://schemas.microsoft.com/office/powerpoint/2010/main" val="603772288"/>
              </p:ext>
            </p:extLst>
          </p:nvPr>
        </p:nvGraphicFramePr>
        <p:xfrm>
          <a:off x="6053367" y="5134984"/>
          <a:ext cx="5937250" cy="1370902"/>
        </p:xfrm>
        <a:graphic>
          <a:graphicData uri="http://schemas.openxmlformats.org/drawingml/2006/table">
            <a:tbl>
              <a:tblPr firstRow="1" firstCol="1" bandRow="1">
                <a:tableStyleId>{5C22544A-7EE6-4342-B048-85BDC9FD1C3A}</a:tableStyleId>
              </a:tblPr>
              <a:tblGrid>
                <a:gridCol w="5937250">
                  <a:extLst>
                    <a:ext uri="{9D8B030D-6E8A-4147-A177-3AD203B41FA5}">
                      <a16:colId xmlns:a16="http://schemas.microsoft.com/office/drawing/2014/main" val="48797650"/>
                    </a:ext>
                  </a:extLst>
                </a:gridCol>
              </a:tblGrid>
              <a:tr h="0">
                <a:tc>
                  <a:txBody>
                    <a:bodyPr/>
                    <a:lstStyle/>
                    <a:p>
                      <a:pPr algn="just">
                        <a:lnSpc>
                          <a:spcPct val="107000"/>
                        </a:lnSpc>
                        <a:spcAft>
                          <a:spcPts val="800"/>
                        </a:spcAft>
                      </a:pPr>
                      <a:r>
                        <a:rPr lang="en-US" sz="2400" u="sng" dirty="0">
                          <a:effectLst/>
                          <a:latin typeface="Courier New" panose="02070309020205020404" pitchFamily="49" charset="0"/>
                          <a:cs typeface="Courier New" panose="02070309020205020404" pitchFamily="49" charset="0"/>
                        </a:rPr>
                        <a:t>while</a:t>
                      </a:r>
                      <a:r>
                        <a:rPr lang="en-US" sz="2400" dirty="0">
                          <a:effectLst/>
                          <a:latin typeface="Courier New" panose="02070309020205020404" pitchFamily="49" charset="0"/>
                          <a:cs typeface="Courier New" panose="02070309020205020404" pitchFamily="49" charset="0"/>
                        </a:rPr>
                        <a:t> &lt;</a:t>
                      </a:r>
                      <a:r>
                        <a:rPr lang="en-US" sz="2400" dirty="0" err="1">
                          <a:effectLst/>
                          <a:latin typeface="Courier New" panose="02070309020205020404" pitchFamily="49" charset="0"/>
                          <a:cs typeface="Courier New" panose="02070309020205020404" pitchFamily="49" charset="0"/>
                        </a:rPr>
                        <a:t>kondisiUlang</a:t>
                      </a:r>
                      <a:r>
                        <a:rPr lang="en-US" sz="2400" dirty="0">
                          <a:effectLst/>
                          <a:latin typeface="Courier New" panose="02070309020205020404" pitchFamily="49" charset="0"/>
                          <a:cs typeface="Courier New" panose="02070309020205020404" pitchFamily="49" charset="0"/>
                        </a:rPr>
                        <a:t>&gt; </a:t>
                      </a:r>
                      <a:r>
                        <a:rPr lang="en-US" sz="2400" u="sng" dirty="0">
                          <a:effectLst/>
                          <a:latin typeface="Courier New" panose="02070309020205020404" pitchFamily="49" charset="0"/>
                          <a:cs typeface="Courier New" panose="02070309020205020404" pitchFamily="49" charset="0"/>
                        </a:rPr>
                        <a:t>do</a:t>
                      </a:r>
                      <a:endParaRPr lang="en-ID" sz="2400" dirty="0">
                        <a:effectLst/>
                        <a:latin typeface="Courier New" panose="02070309020205020404" pitchFamily="49" charset="0"/>
                        <a:cs typeface="Courier New" panose="02070309020205020404" pitchFamily="49" charset="0"/>
                      </a:endParaRPr>
                    </a:p>
                    <a:p>
                      <a:pPr algn="just">
                        <a:lnSpc>
                          <a:spcPct val="107000"/>
                        </a:lnSpc>
                        <a:spcAft>
                          <a:spcPts val="800"/>
                        </a:spcAft>
                      </a:pPr>
                      <a:r>
                        <a:rPr lang="en-US" sz="2400" dirty="0">
                          <a:effectLst/>
                          <a:latin typeface="Courier New" panose="02070309020205020404" pitchFamily="49" charset="0"/>
                          <a:cs typeface="Courier New" panose="02070309020205020404" pitchFamily="49" charset="0"/>
                        </a:rPr>
                        <a:t>	</a:t>
                      </a:r>
                      <a:r>
                        <a:rPr lang="en-US" sz="2400" dirty="0" err="1">
                          <a:effectLst/>
                          <a:latin typeface="Courier New" panose="02070309020205020404" pitchFamily="49" charset="0"/>
                          <a:cs typeface="Courier New" panose="02070309020205020404" pitchFamily="49" charset="0"/>
                        </a:rPr>
                        <a:t>Aksi</a:t>
                      </a:r>
                      <a:endParaRPr lang="en-ID" sz="2400" dirty="0">
                        <a:effectLst/>
                        <a:latin typeface="Courier New" panose="02070309020205020404" pitchFamily="49" charset="0"/>
                        <a:cs typeface="Courier New" panose="02070309020205020404" pitchFamily="49" charset="0"/>
                      </a:endParaRPr>
                    </a:p>
                    <a:p>
                      <a:pPr algn="just">
                        <a:lnSpc>
                          <a:spcPct val="107000"/>
                        </a:lnSpc>
                        <a:spcAft>
                          <a:spcPts val="800"/>
                        </a:spcAft>
                      </a:pPr>
                      <a:r>
                        <a:rPr lang="en-US" sz="2400" dirty="0">
                          <a:effectLst/>
                          <a:latin typeface="Courier New" panose="02070309020205020404" pitchFamily="49" charset="0"/>
                          <a:cs typeface="Courier New" panose="02070309020205020404" pitchFamily="49" charset="0"/>
                        </a:rPr>
                        <a:t>{</a:t>
                      </a:r>
                      <a:r>
                        <a:rPr lang="en-US" sz="2400" dirty="0" err="1">
                          <a:effectLst/>
                          <a:latin typeface="Courier New" panose="02070309020205020404" pitchFamily="49" charset="0"/>
                          <a:cs typeface="Courier New" panose="02070309020205020404" pitchFamily="49" charset="0"/>
                        </a:rPr>
                        <a:t>endWhile</a:t>
                      </a:r>
                      <a:r>
                        <a:rPr lang="en-US" sz="2400" dirty="0">
                          <a:effectLst/>
                          <a:latin typeface="Courier New" panose="02070309020205020404" pitchFamily="49" charset="0"/>
                          <a:cs typeface="Courier New" panose="02070309020205020404" pitchFamily="49" charset="0"/>
                        </a:rPr>
                        <a:t>}</a:t>
                      </a:r>
                      <a:endParaRPr lang="en-ID" sz="2400" dirty="0">
                        <a:effectLst/>
                        <a:latin typeface="Courier New" panose="02070309020205020404" pitchFamily="49" charset="0"/>
                        <a:cs typeface="Courier New" panose="02070309020205020404" pitchFamily="49" charset="0"/>
                      </a:endParaRPr>
                    </a:p>
                  </a:txBody>
                  <a:tcPr marL="68580" marR="68580" marT="0" marB="0"/>
                </a:tc>
                <a:extLst>
                  <a:ext uri="{0D108BD9-81ED-4DB2-BD59-A6C34878D82A}">
                    <a16:rowId xmlns:a16="http://schemas.microsoft.com/office/drawing/2014/main" val="800032943"/>
                  </a:ext>
                </a:extLst>
              </a:tr>
            </a:tbl>
          </a:graphicData>
        </a:graphic>
      </p:graphicFrame>
      <p:pic>
        <p:nvPicPr>
          <p:cNvPr id="10" name="Picture 9">
            <a:extLst>
              <a:ext uri="{FF2B5EF4-FFF2-40B4-BE49-F238E27FC236}">
                <a16:creationId xmlns:a16="http://schemas.microsoft.com/office/drawing/2014/main" id="{96DC1AEF-E8D1-46A0-925B-3A2E875ABC9C}"/>
              </a:ext>
            </a:extLst>
          </p:cNvPr>
          <p:cNvPicPr>
            <a:picLocks noChangeAspect="1"/>
          </p:cNvPicPr>
          <p:nvPr/>
        </p:nvPicPr>
        <p:blipFill>
          <a:blip r:embed="rId4"/>
          <a:stretch>
            <a:fillRect/>
          </a:stretch>
        </p:blipFill>
        <p:spPr>
          <a:xfrm>
            <a:off x="293736" y="2276194"/>
            <a:ext cx="3876675" cy="2708275"/>
          </a:xfrm>
          <a:prstGeom prst="rect">
            <a:avLst/>
          </a:prstGeom>
        </p:spPr>
      </p:pic>
    </p:spTree>
    <p:extLst>
      <p:ext uri="{BB962C8B-B14F-4D97-AF65-F5344CB8AC3E}">
        <p14:creationId xmlns:p14="http://schemas.microsoft.com/office/powerpoint/2010/main" val="5509649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55063" y="5636896"/>
            <a:ext cx="10572000" cy="1047125"/>
          </a:xfrm>
        </p:spPr>
        <p:txBody>
          <a:bodyPr>
            <a:noAutofit/>
          </a:bodyPr>
          <a:lstStyle/>
          <a:p>
            <a:pPr algn="r">
              <a:spcBef>
                <a:spcPts val="0"/>
              </a:spcBef>
              <a:spcAft>
                <a:spcPts val="0"/>
              </a:spcAft>
            </a:pPr>
            <a:endParaRPr lang="id-ID" dirty="0"/>
          </a:p>
        </p:txBody>
      </p:sp>
      <p:sp>
        <p:nvSpPr>
          <p:cNvPr id="6" name="Title 1">
            <a:extLst>
              <a:ext uri="{FF2B5EF4-FFF2-40B4-BE49-F238E27FC236}">
                <a16:creationId xmlns:a16="http://schemas.microsoft.com/office/drawing/2014/main" id="{B17BACA6-E7C2-4AB0-B3D1-C2A9F4D5DAA1}"/>
              </a:ext>
            </a:extLst>
          </p:cNvPr>
          <p:cNvSpPr txBox="1">
            <a:spLocks/>
          </p:cNvSpPr>
          <p:nvPr/>
        </p:nvSpPr>
        <p:spPr>
          <a:xfrm>
            <a:off x="411417" y="44462"/>
            <a:ext cx="10571998" cy="865249"/>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Perulangan</a:t>
            </a:r>
            <a:endParaRPr lang="id-ID" dirty="0"/>
          </a:p>
        </p:txBody>
      </p:sp>
      <p:sp>
        <p:nvSpPr>
          <p:cNvPr id="2" name="Rectangle 2">
            <a:extLst>
              <a:ext uri="{FF2B5EF4-FFF2-40B4-BE49-F238E27FC236}">
                <a16:creationId xmlns:a16="http://schemas.microsoft.com/office/drawing/2014/main" id="{ECD321D6-5C45-4CC4-B593-8547EE3E1D58}"/>
              </a:ext>
            </a:extLst>
          </p:cNvPr>
          <p:cNvSpPr>
            <a:spLocks noChangeArrowheads="1"/>
          </p:cNvSpPr>
          <p:nvPr/>
        </p:nvSpPr>
        <p:spPr bwMode="auto">
          <a:xfrm>
            <a:off x="6443003" y="55332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4" name="Rectangle 2">
            <a:extLst>
              <a:ext uri="{FF2B5EF4-FFF2-40B4-BE49-F238E27FC236}">
                <a16:creationId xmlns:a16="http://schemas.microsoft.com/office/drawing/2014/main" id="{F67FEF5F-3B31-40FC-B733-7E9BAA698A50}"/>
              </a:ext>
            </a:extLst>
          </p:cNvPr>
          <p:cNvSpPr>
            <a:spLocks noChangeArrowheads="1"/>
          </p:cNvSpPr>
          <p:nvPr/>
        </p:nvSpPr>
        <p:spPr bwMode="auto">
          <a:xfrm>
            <a:off x="5866228" y="28135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graphicFrame>
        <p:nvGraphicFramePr>
          <p:cNvPr id="9" name="Object 8">
            <a:extLst>
              <a:ext uri="{FF2B5EF4-FFF2-40B4-BE49-F238E27FC236}">
                <a16:creationId xmlns:a16="http://schemas.microsoft.com/office/drawing/2014/main" id="{0FAFD34B-D626-499F-900F-73E018C35D8E}"/>
              </a:ext>
            </a:extLst>
          </p:cNvPr>
          <p:cNvGraphicFramePr>
            <a:graphicFrameLocks noChangeAspect="1"/>
          </p:cNvGraphicFramePr>
          <p:nvPr>
            <p:extLst>
              <p:ext uri="{D42A27DB-BD31-4B8C-83A1-F6EECF244321}">
                <p14:modId xmlns:p14="http://schemas.microsoft.com/office/powerpoint/2010/main" val="709838044"/>
              </p:ext>
            </p:extLst>
          </p:nvPr>
        </p:nvGraphicFramePr>
        <p:xfrm>
          <a:off x="5866228" y="281354"/>
          <a:ext cx="5017477" cy="4713720"/>
        </p:xfrm>
        <a:graphic>
          <a:graphicData uri="http://schemas.openxmlformats.org/presentationml/2006/ole">
            <mc:AlternateContent xmlns:mc="http://schemas.openxmlformats.org/markup-compatibility/2006">
              <mc:Choice xmlns:v="urn:schemas-microsoft-com:vml" Requires="v">
                <p:oleObj name="Visio" r:id="rId2" imgW="4362314" imgH="4086422" progId="Visio.Drawing.15">
                  <p:embed/>
                </p:oleObj>
              </mc:Choice>
              <mc:Fallback>
                <p:oleObj name="Visio" r:id="rId2" imgW="4362314" imgH="4086422"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6228" y="281354"/>
                        <a:ext cx="5017477" cy="4713720"/>
                      </a:xfrm>
                      <a:prstGeom prst="rect">
                        <a:avLst/>
                      </a:prstGeom>
                      <a:noFill/>
                    </p:spPr>
                  </p:pic>
                </p:oleObj>
              </mc:Fallback>
            </mc:AlternateContent>
          </a:graphicData>
        </a:graphic>
      </p:graphicFrame>
      <p:graphicFrame>
        <p:nvGraphicFramePr>
          <p:cNvPr id="10" name="Table 9">
            <a:extLst>
              <a:ext uri="{FF2B5EF4-FFF2-40B4-BE49-F238E27FC236}">
                <a16:creationId xmlns:a16="http://schemas.microsoft.com/office/drawing/2014/main" id="{42F0F950-99B2-4FF1-B4A4-4349A5BE4201}"/>
              </a:ext>
            </a:extLst>
          </p:cNvPr>
          <p:cNvGraphicFramePr>
            <a:graphicFrameLocks noGrp="1"/>
          </p:cNvGraphicFramePr>
          <p:nvPr>
            <p:extLst>
              <p:ext uri="{D42A27DB-BD31-4B8C-83A1-F6EECF244321}">
                <p14:modId xmlns:p14="http://schemas.microsoft.com/office/powerpoint/2010/main" val="353574650"/>
              </p:ext>
            </p:extLst>
          </p:nvPr>
        </p:nvGraphicFramePr>
        <p:xfrm>
          <a:off x="318466" y="2419943"/>
          <a:ext cx="5448052" cy="1863852"/>
        </p:xfrm>
        <a:graphic>
          <a:graphicData uri="http://schemas.openxmlformats.org/drawingml/2006/table">
            <a:tbl>
              <a:tblPr firstRow="1" firstCol="1" bandRow="1">
                <a:tableStyleId>{5C22544A-7EE6-4342-B048-85BDC9FD1C3A}</a:tableStyleId>
              </a:tblPr>
              <a:tblGrid>
                <a:gridCol w="5448052">
                  <a:extLst>
                    <a:ext uri="{9D8B030D-6E8A-4147-A177-3AD203B41FA5}">
                      <a16:colId xmlns:a16="http://schemas.microsoft.com/office/drawing/2014/main" val="3438281601"/>
                    </a:ext>
                  </a:extLst>
                </a:gridCol>
              </a:tblGrid>
              <a:tr h="0">
                <a:tc>
                  <a:txBody>
                    <a:bodyPr/>
                    <a:lstStyle/>
                    <a:p>
                      <a:pPr algn="just">
                        <a:lnSpc>
                          <a:spcPct val="107000"/>
                        </a:lnSpc>
                        <a:spcAft>
                          <a:spcPts val="800"/>
                        </a:spcAft>
                      </a:pPr>
                      <a:r>
                        <a:rPr lang="en-US" sz="2400" u="sng" dirty="0">
                          <a:effectLst/>
                          <a:latin typeface="Courier New" panose="02070309020205020404" pitchFamily="49" charset="0"/>
                          <a:cs typeface="Courier New" panose="02070309020205020404" pitchFamily="49" charset="0"/>
                        </a:rPr>
                        <a:t>repeat </a:t>
                      </a:r>
                      <a:endParaRPr lang="en-ID" sz="2400" dirty="0">
                        <a:effectLst/>
                        <a:latin typeface="Courier New" panose="02070309020205020404" pitchFamily="49" charset="0"/>
                        <a:cs typeface="Courier New" panose="02070309020205020404" pitchFamily="49" charset="0"/>
                      </a:endParaRPr>
                    </a:p>
                    <a:p>
                      <a:pPr algn="just">
                        <a:lnSpc>
                          <a:spcPct val="107000"/>
                        </a:lnSpc>
                        <a:spcAft>
                          <a:spcPts val="800"/>
                        </a:spcAft>
                      </a:pPr>
                      <a:r>
                        <a:rPr lang="en-US" sz="2400" dirty="0">
                          <a:effectLst/>
                          <a:latin typeface="Courier New" panose="02070309020205020404" pitchFamily="49" charset="0"/>
                          <a:cs typeface="Courier New" panose="02070309020205020404" pitchFamily="49" charset="0"/>
                        </a:rPr>
                        <a:t>	</a:t>
                      </a:r>
                      <a:r>
                        <a:rPr lang="en-US" sz="2400" dirty="0" err="1">
                          <a:effectLst/>
                          <a:latin typeface="Courier New" panose="02070309020205020404" pitchFamily="49" charset="0"/>
                          <a:cs typeface="Courier New" panose="02070309020205020404" pitchFamily="49" charset="0"/>
                        </a:rPr>
                        <a:t>Aksi</a:t>
                      </a:r>
                      <a:endParaRPr lang="en-ID" sz="2400" dirty="0">
                        <a:effectLst/>
                        <a:latin typeface="Courier New" panose="02070309020205020404" pitchFamily="49" charset="0"/>
                        <a:cs typeface="Courier New" panose="02070309020205020404" pitchFamily="49" charset="0"/>
                      </a:endParaRPr>
                    </a:p>
                    <a:p>
                      <a:pPr algn="just">
                        <a:lnSpc>
                          <a:spcPct val="107000"/>
                        </a:lnSpc>
                        <a:spcAft>
                          <a:spcPts val="800"/>
                        </a:spcAft>
                      </a:pPr>
                      <a:r>
                        <a:rPr lang="en-US" sz="2400" u="sng" dirty="0">
                          <a:effectLst/>
                          <a:latin typeface="Courier New" panose="02070309020205020404" pitchFamily="49" charset="0"/>
                          <a:cs typeface="Courier New" panose="02070309020205020404" pitchFamily="49" charset="0"/>
                        </a:rPr>
                        <a:t>until</a:t>
                      </a:r>
                      <a:r>
                        <a:rPr lang="en-US" sz="2400" dirty="0">
                          <a:effectLst/>
                          <a:latin typeface="Courier New" panose="02070309020205020404" pitchFamily="49" charset="0"/>
                          <a:cs typeface="Courier New" panose="02070309020205020404" pitchFamily="49" charset="0"/>
                        </a:rPr>
                        <a:t> &lt;</a:t>
                      </a:r>
                      <a:r>
                        <a:rPr lang="en-US" sz="2400" dirty="0" err="1">
                          <a:effectLst/>
                          <a:latin typeface="Courier New" panose="02070309020205020404" pitchFamily="49" charset="0"/>
                          <a:cs typeface="Courier New" panose="02070309020205020404" pitchFamily="49" charset="0"/>
                        </a:rPr>
                        <a:t>kondisiStop</a:t>
                      </a:r>
                      <a:r>
                        <a:rPr lang="en-US" sz="2400" dirty="0">
                          <a:effectLst/>
                          <a:latin typeface="Courier New" panose="02070309020205020404" pitchFamily="49" charset="0"/>
                          <a:cs typeface="Courier New" panose="02070309020205020404" pitchFamily="49" charset="0"/>
                        </a:rPr>
                        <a:t>&gt;</a:t>
                      </a:r>
                      <a:endParaRPr lang="en-ID" sz="2400" dirty="0">
                        <a:effectLst/>
                        <a:latin typeface="Courier New" panose="02070309020205020404" pitchFamily="49" charset="0"/>
                        <a:cs typeface="Courier New" panose="02070309020205020404" pitchFamily="49" charset="0"/>
                      </a:endParaRPr>
                    </a:p>
                    <a:p>
                      <a:pPr algn="just">
                        <a:lnSpc>
                          <a:spcPct val="107000"/>
                        </a:lnSpc>
                        <a:spcAft>
                          <a:spcPts val="800"/>
                        </a:spcAft>
                      </a:pPr>
                      <a:r>
                        <a:rPr lang="en-US" sz="2400" dirty="0">
                          <a:effectLst/>
                          <a:latin typeface="Courier New" panose="02070309020205020404" pitchFamily="49" charset="0"/>
                          <a:cs typeface="Courier New" panose="02070309020205020404" pitchFamily="49" charset="0"/>
                        </a:rPr>
                        <a:t> </a:t>
                      </a:r>
                      <a:endParaRPr lang="en-ID" sz="2400" dirty="0">
                        <a:effectLst/>
                        <a:latin typeface="Courier New" panose="02070309020205020404" pitchFamily="49" charset="0"/>
                        <a:ea typeface="Calibri" panose="020F0502020204030204" pitchFamily="34" charset="0"/>
                        <a:cs typeface="Courier New" panose="02070309020205020404" pitchFamily="49" charset="0"/>
                      </a:endParaRPr>
                    </a:p>
                  </a:txBody>
                  <a:tcPr marL="68580" marR="68580" marT="0" marB="0"/>
                </a:tc>
                <a:extLst>
                  <a:ext uri="{0D108BD9-81ED-4DB2-BD59-A6C34878D82A}">
                    <a16:rowId xmlns:a16="http://schemas.microsoft.com/office/drawing/2014/main" val="2547844241"/>
                  </a:ext>
                </a:extLst>
              </a:tr>
            </a:tbl>
          </a:graphicData>
        </a:graphic>
      </p:graphicFrame>
    </p:spTree>
    <p:extLst>
      <p:ext uri="{BB962C8B-B14F-4D97-AF65-F5344CB8AC3E}">
        <p14:creationId xmlns:p14="http://schemas.microsoft.com/office/powerpoint/2010/main" val="32165978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5422" y="5458704"/>
            <a:ext cx="11531641" cy="1047125"/>
          </a:xfrm>
        </p:spPr>
        <p:txBody>
          <a:bodyPr>
            <a:noAutofit/>
          </a:bodyPr>
          <a:lstStyle/>
          <a:p>
            <a:pPr algn="r">
              <a:spcBef>
                <a:spcPts val="0"/>
              </a:spcBef>
              <a:spcAft>
                <a:spcPts val="0"/>
              </a:spcAft>
            </a:pPr>
            <a:r>
              <a:rPr lang="en-US" sz="2800" dirty="0"/>
              <a:t>Skema </a:t>
            </a:r>
            <a:r>
              <a:rPr lang="en-US" sz="2800" dirty="0" err="1"/>
              <a:t>perulangan</a:t>
            </a:r>
            <a:r>
              <a:rPr lang="en-US" sz="2800" dirty="0"/>
              <a:t> yang paling </a:t>
            </a:r>
            <a:r>
              <a:rPr lang="en-US" sz="2800" dirty="0" err="1"/>
              <a:t>tepat</a:t>
            </a:r>
            <a:r>
              <a:rPr lang="en-US" sz="2800" dirty="0"/>
              <a:t> </a:t>
            </a:r>
            <a:r>
              <a:rPr lang="en-US" sz="2800" dirty="0" err="1"/>
              <a:t>untuk</a:t>
            </a:r>
            <a:r>
              <a:rPr lang="en-US" sz="2800" dirty="0"/>
              <a:t> </a:t>
            </a:r>
            <a:r>
              <a:rPr lang="en-US" sz="2800" dirty="0" err="1"/>
              <a:t>kasus-kasus</a:t>
            </a:r>
            <a:r>
              <a:rPr lang="en-US" sz="2800" dirty="0"/>
              <a:t> di </a:t>
            </a:r>
            <a:r>
              <a:rPr lang="en-US" sz="2800" dirty="0" err="1"/>
              <a:t>atas</a:t>
            </a:r>
            <a:endParaRPr lang="en-US" sz="2800" dirty="0"/>
          </a:p>
          <a:p>
            <a:pPr algn="r">
              <a:spcBef>
                <a:spcPts val="0"/>
              </a:spcBef>
              <a:spcAft>
                <a:spcPts val="0"/>
              </a:spcAft>
            </a:pPr>
            <a:r>
              <a:rPr lang="en-US" sz="2800" dirty="0"/>
              <a:t>Traversal (</a:t>
            </a:r>
            <a:r>
              <a:rPr lang="en-US" sz="2800" b="1" dirty="0"/>
              <a:t>T</a:t>
            </a:r>
            <a:r>
              <a:rPr lang="en-US" sz="2800" dirty="0"/>
              <a:t>)– While (</a:t>
            </a:r>
            <a:r>
              <a:rPr lang="en-US" sz="2800" b="1" dirty="0"/>
              <a:t>W</a:t>
            </a:r>
            <a:r>
              <a:rPr lang="en-US" sz="2800" dirty="0"/>
              <a:t>) – Repeat (</a:t>
            </a:r>
            <a:r>
              <a:rPr lang="en-US" sz="2800" b="1" dirty="0"/>
              <a:t>R</a:t>
            </a:r>
            <a:r>
              <a:rPr lang="en-US" sz="2800" dirty="0"/>
              <a:t>)</a:t>
            </a:r>
            <a:endParaRPr lang="id-ID" sz="2800" dirty="0"/>
          </a:p>
        </p:txBody>
      </p:sp>
      <p:sp>
        <p:nvSpPr>
          <p:cNvPr id="6" name="Title 1">
            <a:extLst>
              <a:ext uri="{FF2B5EF4-FFF2-40B4-BE49-F238E27FC236}">
                <a16:creationId xmlns:a16="http://schemas.microsoft.com/office/drawing/2014/main" id="{B17BACA6-E7C2-4AB0-B3D1-C2A9F4D5DAA1}"/>
              </a:ext>
            </a:extLst>
          </p:cNvPr>
          <p:cNvSpPr txBox="1">
            <a:spLocks/>
          </p:cNvSpPr>
          <p:nvPr/>
        </p:nvSpPr>
        <p:spPr>
          <a:xfrm>
            <a:off x="411417" y="44462"/>
            <a:ext cx="10571998" cy="865249"/>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Perulangan</a:t>
            </a:r>
            <a:r>
              <a:rPr lang="en-US" dirty="0"/>
              <a:t> - Ex.</a:t>
            </a:r>
            <a:endParaRPr lang="id-ID" dirty="0"/>
          </a:p>
        </p:txBody>
      </p:sp>
      <p:sp>
        <p:nvSpPr>
          <p:cNvPr id="4" name="Rectangle 2">
            <a:extLst>
              <a:ext uri="{FF2B5EF4-FFF2-40B4-BE49-F238E27FC236}">
                <a16:creationId xmlns:a16="http://schemas.microsoft.com/office/drawing/2014/main" id="{F67FEF5F-3B31-40FC-B733-7E9BAA698A50}"/>
              </a:ext>
            </a:extLst>
          </p:cNvPr>
          <p:cNvSpPr>
            <a:spLocks noChangeArrowheads="1"/>
          </p:cNvSpPr>
          <p:nvPr/>
        </p:nvSpPr>
        <p:spPr bwMode="auto">
          <a:xfrm>
            <a:off x="5866228" y="28135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graphicFrame>
        <p:nvGraphicFramePr>
          <p:cNvPr id="10" name="Table 9">
            <a:extLst>
              <a:ext uri="{FF2B5EF4-FFF2-40B4-BE49-F238E27FC236}">
                <a16:creationId xmlns:a16="http://schemas.microsoft.com/office/drawing/2014/main" id="{42F0F950-99B2-4FF1-B4A4-4349A5BE4201}"/>
              </a:ext>
            </a:extLst>
          </p:cNvPr>
          <p:cNvGraphicFramePr>
            <a:graphicFrameLocks noGrp="1"/>
          </p:cNvGraphicFramePr>
          <p:nvPr>
            <p:extLst>
              <p:ext uri="{D42A27DB-BD31-4B8C-83A1-F6EECF244321}">
                <p14:modId xmlns:p14="http://schemas.microsoft.com/office/powerpoint/2010/main" val="3301874441"/>
              </p:ext>
            </p:extLst>
          </p:nvPr>
        </p:nvGraphicFramePr>
        <p:xfrm>
          <a:off x="107032" y="874884"/>
          <a:ext cx="11883333" cy="4153091"/>
        </p:xfrm>
        <a:graphic>
          <a:graphicData uri="http://schemas.openxmlformats.org/drawingml/2006/table">
            <a:tbl>
              <a:tblPr firstRow="1" firstCol="1" bandRow="1">
                <a:tableStyleId>{5C22544A-7EE6-4342-B048-85BDC9FD1C3A}</a:tableStyleId>
              </a:tblPr>
              <a:tblGrid>
                <a:gridCol w="11883333">
                  <a:extLst>
                    <a:ext uri="{9D8B030D-6E8A-4147-A177-3AD203B41FA5}">
                      <a16:colId xmlns:a16="http://schemas.microsoft.com/office/drawing/2014/main" val="3438281601"/>
                    </a:ext>
                  </a:extLst>
                </a:gridCol>
              </a:tblGrid>
              <a:tr h="4146397">
                <a:tc>
                  <a:txBody>
                    <a:bodyPr/>
                    <a:lstStyle/>
                    <a:p>
                      <a:pPr marL="514350" indent="-514350" algn="just">
                        <a:lnSpc>
                          <a:spcPct val="107000"/>
                        </a:lnSpc>
                        <a:spcAft>
                          <a:spcPts val="800"/>
                        </a:spcAft>
                        <a:buFont typeface="+mj-lt"/>
                        <a:buAutoNum type="arabicPeriod"/>
                      </a:pPr>
                      <a:r>
                        <a:rPr lang="en-US" sz="2800" b="0" u="none" dirty="0" err="1">
                          <a:effectLst/>
                          <a:latin typeface="Courier New" panose="02070309020205020404" pitchFamily="49" charset="0"/>
                          <a:cs typeface="Courier New" panose="02070309020205020404" pitchFamily="49" charset="0"/>
                        </a:rPr>
                        <a:t>Mengerjakan</a:t>
                      </a:r>
                      <a:r>
                        <a:rPr lang="en-US" sz="2800" b="0" u="none" dirty="0">
                          <a:effectLst/>
                          <a:latin typeface="Courier New" panose="02070309020205020404" pitchFamily="49" charset="0"/>
                          <a:cs typeface="Courier New" panose="02070309020205020404" pitchFamily="49" charset="0"/>
                        </a:rPr>
                        <a:t> </a:t>
                      </a:r>
                      <a:r>
                        <a:rPr lang="en-US" sz="2800" b="0" u="none" dirty="0" err="1">
                          <a:effectLst/>
                          <a:latin typeface="Courier New" panose="02070309020205020404" pitchFamily="49" charset="0"/>
                          <a:cs typeface="Courier New" panose="02070309020205020404" pitchFamily="49" charset="0"/>
                        </a:rPr>
                        <a:t>sholat</a:t>
                      </a:r>
                      <a:r>
                        <a:rPr lang="en-US" sz="2800" b="0" u="none" dirty="0">
                          <a:effectLst/>
                          <a:latin typeface="Courier New" panose="02070309020205020404" pitchFamily="49" charset="0"/>
                          <a:cs typeface="Courier New" panose="02070309020205020404" pitchFamily="49" charset="0"/>
                        </a:rPr>
                        <a:t> 5 </a:t>
                      </a:r>
                      <a:r>
                        <a:rPr lang="en-US" sz="2800" b="0" u="none" dirty="0" err="1">
                          <a:effectLst/>
                          <a:latin typeface="Courier New" panose="02070309020205020404" pitchFamily="49" charset="0"/>
                          <a:cs typeface="Courier New" panose="02070309020205020404" pitchFamily="49" charset="0"/>
                        </a:rPr>
                        <a:t>waktu</a:t>
                      </a:r>
                      <a:r>
                        <a:rPr lang="en-US" sz="2800" b="0" u="none" dirty="0">
                          <a:effectLst/>
                          <a:latin typeface="Courier New" panose="02070309020205020404" pitchFamily="49" charset="0"/>
                          <a:cs typeface="Courier New" panose="02070309020205020404" pitchFamily="49" charset="0"/>
                        </a:rPr>
                        <a:t> (</a:t>
                      </a:r>
                      <a:r>
                        <a:rPr lang="en-US" sz="2800" b="0" u="none" dirty="0" err="1">
                          <a:effectLst/>
                          <a:latin typeface="Courier New" panose="02070309020205020404" pitchFamily="49" charset="0"/>
                          <a:cs typeface="Courier New" panose="02070309020205020404" pitchFamily="49" charset="0"/>
                        </a:rPr>
                        <a:t>dipandang</a:t>
                      </a:r>
                      <a:r>
                        <a:rPr lang="en-US" sz="2800" b="0" u="none" dirty="0">
                          <a:effectLst/>
                          <a:latin typeface="Courier New" panose="02070309020205020404" pitchFamily="49" charset="0"/>
                          <a:cs typeface="Courier New" panose="02070309020205020404" pitchFamily="49" charset="0"/>
                        </a:rPr>
                        <a:t> </a:t>
                      </a:r>
                      <a:r>
                        <a:rPr lang="en-US" sz="2800" b="0" u="none" dirty="0" err="1">
                          <a:effectLst/>
                          <a:latin typeface="Courier New" panose="02070309020205020404" pitchFamily="49" charset="0"/>
                          <a:cs typeface="Courier New" panose="02070309020205020404" pitchFamily="49" charset="0"/>
                        </a:rPr>
                        <a:t>sebagai</a:t>
                      </a:r>
                      <a:r>
                        <a:rPr lang="en-US" sz="2800" b="0" u="none" dirty="0">
                          <a:effectLst/>
                          <a:latin typeface="Courier New" panose="02070309020205020404" pitchFamily="49" charset="0"/>
                          <a:cs typeface="Courier New" panose="02070309020205020404" pitchFamily="49" charset="0"/>
                        </a:rPr>
                        <a:t> </a:t>
                      </a:r>
                      <a:r>
                        <a:rPr lang="en-US" sz="2800" b="0" u="none" dirty="0" err="1">
                          <a:effectLst/>
                          <a:latin typeface="Courier New" panose="02070309020205020404" pitchFamily="49" charset="0"/>
                          <a:cs typeface="Courier New" panose="02070309020205020404" pitchFamily="49" charset="0"/>
                        </a:rPr>
                        <a:t>perintah</a:t>
                      </a:r>
                      <a:r>
                        <a:rPr lang="en-US" sz="2800" b="0" u="none" dirty="0">
                          <a:effectLst/>
                          <a:latin typeface="Courier New" panose="02070309020205020404" pitchFamily="49" charset="0"/>
                          <a:cs typeface="Courier New" panose="02070309020205020404" pitchFamily="49" charset="0"/>
                        </a:rPr>
                        <a:t>)</a:t>
                      </a:r>
                    </a:p>
                    <a:p>
                      <a:pPr marL="514350" indent="-514350" algn="just">
                        <a:lnSpc>
                          <a:spcPct val="107000"/>
                        </a:lnSpc>
                        <a:spcAft>
                          <a:spcPts val="800"/>
                        </a:spcAft>
                        <a:buFont typeface="+mj-lt"/>
                        <a:buAutoNum type="arabicPeriod"/>
                      </a:pPr>
                      <a:r>
                        <a:rPr lang="en-US" sz="2800" b="0" u="none" dirty="0" err="1">
                          <a:effectLst/>
                          <a:latin typeface="Courier New" panose="02070309020205020404" pitchFamily="49" charset="0"/>
                          <a:cs typeface="Courier New" panose="02070309020205020404" pitchFamily="49" charset="0"/>
                        </a:rPr>
                        <a:t>Mengerjakan</a:t>
                      </a:r>
                      <a:r>
                        <a:rPr lang="en-US" sz="2800" b="0" u="none" dirty="0">
                          <a:effectLst/>
                          <a:latin typeface="Courier New" panose="02070309020205020404" pitchFamily="49" charset="0"/>
                          <a:cs typeface="Courier New" panose="02070309020205020404" pitchFamily="49" charset="0"/>
                        </a:rPr>
                        <a:t> </a:t>
                      </a:r>
                      <a:r>
                        <a:rPr lang="en-US" sz="2800" b="0" u="none" dirty="0" err="1">
                          <a:effectLst/>
                          <a:latin typeface="Courier New" panose="02070309020205020404" pitchFamily="49" charset="0"/>
                          <a:cs typeface="Courier New" panose="02070309020205020404" pitchFamily="49" charset="0"/>
                        </a:rPr>
                        <a:t>sholat</a:t>
                      </a:r>
                      <a:r>
                        <a:rPr lang="en-US" sz="2800" b="0" u="none" dirty="0">
                          <a:effectLst/>
                          <a:latin typeface="Courier New" panose="02070309020205020404" pitchFamily="49" charset="0"/>
                          <a:cs typeface="Courier New" panose="02070309020205020404" pitchFamily="49" charset="0"/>
                        </a:rPr>
                        <a:t> 5 </a:t>
                      </a:r>
                      <a:r>
                        <a:rPr lang="en-US" sz="2800" b="0" u="none" dirty="0" err="1">
                          <a:effectLst/>
                          <a:latin typeface="Courier New" panose="02070309020205020404" pitchFamily="49" charset="0"/>
                          <a:cs typeface="Courier New" panose="02070309020205020404" pitchFamily="49" charset="0"/>
                        </a:rPr>
                        <a:t>waktu</a:t>
                      </a:r>
                      <a:r>
                        <a:rPr lang="en-US" sz="2800" b="0" u="none" dirty="0">
                          <a:effectLst/>
                          <a:latin typeface="Courier New" panose="02070309020205020404" pitchFamily="49" charset="0"/>
                          <a:cs typeface="Courier New" panose="02070309020205020404" pitchFamily="49" charset="0"/>
                        </a:rPr>
                        <a:t> (</a:t>
                      </a:r>
                      <a:r>
                        <a:rPr lang="en-US" sz="2800" b="0" u="none" dirty="0" err="1">
                          <a:effectLst/>
                          <a:latin typeface="Courier New" panose="02070309020205020404" pitchFamily="49" charset="0"/>
                          <a:cs typeface="Courier New" panose="02070309020205020404" pitchFamily="49" charset="0"/>
                        </a:rPr>
                        <a:t>dipandang</a:t>
                      </a:r>
                      <a:r>
                        <a:rPr lang="en-US" sz="2800" b="0" u="none" dirty="0">
                          <a:effectLst/>
                          <a:latin typeface="Courier New" panose="02070309020205020404" pitchFamily="49" charset="0"/>
                          <a:cs typeface="Courier New" panose="02070309020205020404" pitchFamily="49" charset="0"/>
                        </a:rPr>
                        <a:t> </a:t>
                      </a:r>
                      <a:r>
                        <a:rPr lang="en-US" sz="2800" b="0" u="none" dirty="0" err="1">
                          <a:effectLst/>
                          <a:latin typeface="Courier New" panose="02070309020205020404" pitchFamily="49" charset="0"/>
                          <a:cs typeface="Courier New" panose="02070309020205020404" pitchFamily="49" charset="0"/>
                        </a:rPr>
                        <a:t>dari</a:t>
                      </a:r>
                      <a:r>
                        <a:rPr lang="en-US" sz="2800" b="0" u="none" dirty="0">
                          <a:effectLst/>
                          <a:latin typeface="Courier New" panose="02070309020205020404" pitchFamily="49" charset="0"/>
                          <a:cs typeface="Courier New" panose="02070309020205020404" pitchFamily="49" charset="0"/>
                        </a:rPr>
                        <a:t> </a:t>
                      </a:r>
                      <a:r>
                        <a:rPr lang="en-US" sz="2800" b="0" u="none" dirty="0" err="1">
                          <a:effectLst/>
                          <a:latin typeface="Courier New" panose="02070309020205020404" pitchFamily="49" charset="0"/>
                          <a:cs typeface="Courier New" panose="02070309020205020404" pitchFamily="49" charset="0"/>
                        </a:rPr>
                        <a:t>tingkat</a:t>
                      </a:r>
                      <a:r>
                        <a:rPr lang="en-US" sz="2800" b="0" u="none" dirty="0">
                          <a:effectLst/>
                          <a:latin typeface="Courier New" panose="02070309020205020404" pitchFamily="49" charset="0"/>
                          <a:cs typeface="Courier New" panose="02070309020205020404" pitchFamily="49" charset="0"/>
                        </a:rPr>
                        <a:t> </a:t>
                      </a:r>
                      <a:r>
                        <a:rPr lang="en-US" sz="2800" b="0" u="none" dirty="0" err="1">
                          <a:effectLst/>
                          <a:latin typeface="Courier New" panose="02070309020205020404" pitchFamily="49" charset="0"/>
                          <a:cs typeface="Courier New" panose="02070309020205020404" pitchFamily="49" charset="0"/>
                        </a:rPr>
                        <a:t>keimanan</a:t>
                      </a:r>
                      <a:r>
                        <a:rPr lang="en-US" sz="2800" b="0" u="none" dirty="0">
                          <a:effectLst/>
                          <a:latin typeface="Courier New" panose="02070309020205020404" pitchFamily="49" charset="0"/>
                          <a:cs typeface="Courier New" panose="02070309020205020404" pitchFamily="49" charset="0"/>
                        </a:rPr>
                        <a:t>)</a:t>
                      </a:r>
                    </a:p>
                    <a:p>
                      <a:pPr marL="514350" indent="-514350" algn="just">
                        <a:lnSpc>
                          <a:spcPct val="107000"/>
                        </a:lnSpc>
                        <a:spcAft>
                          <a:spcPts val="800"/>
                        </a:spcAft>
                        <a:buFont typeface="+mj-lt"/>
                        <a:buAutoNum type="arabicPeriod"/>
                      </a:pPr>
                      <a:r>
                        <a:rPr lang="en-US" sz="2800" b="0" u="none" dirty="0" err="1">
                          <a:effectLst/>
                          <a:latin typeface="Courier New" panose="02070309020205020404" pitchFamily="49" charset="0"/>
                          <a:cs typeface="Courier New" panose="02070309020205020404" pitchFamily="49" charset="0"/>
                        </a:rPr>
                        <a:t>Memasukan</a:t>
                      </a:r>
                      <a:r>
                        <a:rPr lang="en-US" sz="2800" b="0" u="none" dirty="0">
                          <a:effectLst/>
                          <a:latin typeface="Courier New" panose="02070309020205020404" pitchFamily="49" charset="0"/>
                          <a:cs typeface="Courier New" panose="02070309020205020404" pitchFamily="49" charset="0"/>
                        </a:rPr>
                        <a:t> PIN di ATM</a:t>
                      </a:r>
                    </a:p>
                    <a:p>
                      <a:pPr marL="514350" indent="-514350" algn="just">
                        <a:lnSpc>
                          <a:spcPct val="107000"/>
                        </a:lnSpc>
                        <a:spcAft>
                          <a:spcPts val="800"/>
                        </a:spcAft>
                        <a:buFont typeface="+mj-lt"/>
                        <a:buAutoNum type="arabicPeriod"/>
                      </a:pPr>
                      <a:r>
                        <a:rPr lang="en-US" sz="2800" b="0" u="none" dirty="0" err="1">
                          <a:effectLst/>
                          <a:latin typeface="Courier New" panose="02070309020205020404" pitchFamily="49" charset="0"/>
                          <a:cs typeface="Courier New" panose="02070309020205020404" pitchFamily="49" charset="0"/>
                        </a:rPr>
                        <a:t>Menghitung</a:t>
                      </a:r>
                      <a:r>
                        <a:rPr lang="en-US" sz="2800" b="0" u="none" dirty="0">
                          <a:effectLst/>
                          <a:latin typeface="Courier New" panose="02070309020205020404" pitchFamily="49" charset="0"/>
                          <a:cs typeface="Courier New" panose="02070309020205020404" pitchFamily="49" charset="0"/>
                        </a:rPr>
                        <a:t> </a:t>
                      </a:r>
                      <a:r>
                        <a:rPr lang="en-US" sz="2800" b="0" u="none" dirty="0" err="1">
                          <a:effectLst/>
                          <a:latin typeface="Courier New" panose="02070309020205020404" pitchFamily="49" charset="0"/>
                          <a:cs typeface="Courier New" panose="02070309020205020404" pitchFamily="49" charset="0"/>
                        </a:rPr>
                        <a:t>peserta</a:t>
                      </a:r>
                      <a:r>
                        <a:rPr lang="en-US" sz="2800" b="0" u="none" dirty="0">
                          <a:effectLst/>
                          <a:latin typeface="Courier New" panose="02070309020205020404" pitchFamily="49" charset="0"/>
                          <a:cs typeface="Courier New" panose="02070309020205020404" pitchFamily="49" charset="0"/>
                        </a:rPr>
                        <a:t> yang </a:t>
                      </a:r>
                      <a:r>
                        <a:rPr lang="en-US" sz="2800" b="0" u="none" dirty="0" err="1">
                          <a:effectLst/>
                          <a:latin typeface="Courier New" panose="02070309020205020404" pitchFamily="49" charset="0"/>
                          <a:cs typeface="Courier New" panose="02070309020205020404" pitchFamily="49" charset="0"/>
                        </a:rPr>
                        <a:t>hadir</a:t>
                      </a:r>
                      <a:r>
                        <a:rPr lang="en-US" sz="2800" b="0" u="none" dirty="0">
                          <a:effectLst/>
                          <a:latin typeface="Courier New" panose="02070309020205020404" pitchFamily="49" charset="0"/>
                          <a:cs typeface="Courier New" panose="02070309020205020404" pitchFamily="49" charset="0"/>
                        </a:rPr>
                        <a:t> di </a:t>
                      </a:r>
                      <a:r>
                        <a:rPr lang="en-US" sz="2800" b="0" u="none" dirty="0" err="1">
                          <a:effectLst/>
                          <a:latin typeface="Courier New" panose="02070309020205020404" pitchFamily="49" charset="0"/>
                          <a:cs typeface="Courier New" panose="02070309020205020404" pitchFamily="49" charset="0"/>
                        </a:rPr>
                        <a:t>matrikulasi</a:t>
                      </a:r>
                      <a:endParaRPr lang="en-US" sz="2800" b="0" u="none" dirty="0">
                        <a:effectLst/>
                        <a:latin typeface="Courier New" panose="02070309020205020404" pitchFamily="49" charset="0"/>
                        <a:cs typeface="Courier New" panose="02070309020205020404" pitchFamily="49" charset="0"/>
                      </a:endParaRPr>
                    </a:p>
                    <a:p>
                      <a:pPr marL="514350" indent="-514350" algn="just">
                        <a:lnSpc>
                          <a:spcPct val="107000"/>
                        </a:lnSpc>
                        <a:spcAft>
                          <a:spcPts val="800"/>
                        </a:spcAft>
                        <a:buFont typeface="+mj-lt"/>
                        <a:buAutoNum type="arabicPeriod"/>
                      </a:pPr>
                      <a:r>
                        <a:rPr lang="en-US" sz="2800" b="0" u="none" dirty="0" err="1">
                          <a:effectLst/>
                          <a:latin typeface="Courier New" panose="02070309020205020404" pitchFamily="49" charset="0"/>
                          <a:cs typeface="Courier New" panose="02070309020205020404" pitchFamily="49" charset="0"/>
                        </a:rPr>
                        <a:t>Melakukan</a:t>
                      </a:r>
                      <a:r>
                        <a:rPr lang="en-US" sz="2800" b="0" u="none" dirty="0">
                          <a:effectLst/>
                          <a:latin typeface="Courier New" panose="02070309020205020404" pitchFamily="49" charset="0"/>
                          <a:cs typeface="Courier New" panose="02070309020205020404" pitchFamily="49" charset="0"/>
                        </a:rPr>
                        <a:t> proses IRS pada </a:t>
                      </a:r>
                      <a:r>
                        <a:rPr lang="en-US" sz="2800" b="0" u="none" dirty="0" err="1">
                          <a:effectLst/>
                          <a:latin typeface="Courier New" panose="02070309020205020404" pitchFamily="49" charset="0"/>
                          <a:cs typeface="Courier New" panose="02070309020205020404" pitchFamily="49" charset="0"/>
                        </a:rPr>
                        <a:t>setiap</a:t>
                      </a:r>
                      <a:r>
                        <a:rPr lang="en-US" sz="2800" b="0" u="none" dirty="0">
                          <a:effectLst/>
                          <a:latin typeface="Courier New" panose="02070309020205020404" pitchFamily="49" charset="0"/>
                          <a:cs typeface="Courier New" panose="02070309020205020404" pitchFamily="49" charset="0"/>
                        </a:rPr>
                        <a:t> semester</a:t>
                      </a:r>
                    </a:p>
                    <a:p>
                      <a:pPr marL="514350" indent="-514350" algn="just">
                        <a:lnSpc>
                          <a:spcPct val="107000"/>
                        </a:lnSpc>
                        <a:spcAft>
                          <a:spcPts val="800"/>
                        </a:spcAft>
                        <a:buFont typeface="+mj-lt"/>
                        <a:buAutoNum type="arabicPeriod"/>
                      </a:pPr>
                      <a:r>
                        <a:rPr lang="en-US" sz="2800" b="0" u="none" dirty="0" err="1">
                          <a:effectLst/>
                          <a:latin typeface="Courier New" panose="02070309020205020404" pitchFamily="49" charset="0"/>
                          <a:cs typeface="Courier New" panose="02070309020205020404" pitchFamily="49" charset="0"/>
                        </a:rPr>
                        <a:t>Mengisikan</a:t>
                      </a:r>
                      <a:r>
                        <a:rPr lang="en-US" sz="2800" b="0" u="none" dirty="0">
                          <a:effectLst/>
                          <a:latin typeface="Courier New" panose="02070309020205020404" pitchFamily="49" charset="0"/>
                          <a:cs typeface="Courier New" panose="02070309020205020404" pitchFamily="49" charset="0"/>
                        </a:rPr>
                        <a:t> </a:t>
                      </a:r>
                      <a:r>
                        <a:rPr lang="en-US" sz="2800" b="0" u="none" dirty="0" err="1">
                          <a:effectLst/>
                          <a:latin typeface="Courier New" panose="02070309020205020404" pitchFamily="49" charset="0"/>
                          <a:cs typeface="Courier New" panose="02070309020205020404" pitchFamily="49" charset="0"/>
                        </a:rPr>
                        <a:t>mata</a:t>
                      </a:r>
                      <a:r>
                        <a:rPr lang="en-US" sz="2800" b="0" u="none" dirty="0">
                          <a:effectLst/>
                          <a:latin typeface="Courier New" panose="02070309020205020404" pitchFamily="49" charset="0"/>
                          <a:cs typeface="Courier New" panose="02070309020205020404" pitchFamily="49" charset="0"/>
                        </a:rPr>
                        <a:t> </a:t>
                      </a:r>
                      <a:r>
                        <a:rPr lang="en-US" sz="2800" b="0" u="none" dirty="0" err="1">
                          <a:effectLst/>
                          <a:latin typeface="Courier New" panose="02070309020205020404" pitchFamily="49" charset="0"/>
                          <a:cs typeface="Courier New" panose="02070309020205020404" pitchFamily="49" charset="0"/>
                        </a:rPr>
                        <a:t>kuliah</a:t>
                      </a:r>
                      <a:r>
                        <a:rPr lang="en-US" sz="2800" b="0" u="none" dirty="0">
                          <a:effectLst/>
                          <a:latin typeface="Courier New" panose="02070309020205020404" pitchFamily="49" charset="0"/>
                          <a:cs typeface="Courier New" panose="02070309020205020404" pitchFamily="49" charset="0"/>
                        </a:rPr>
                        <a:t> pada proses IRS</a:t>
                      </a:r>
                      <a:endParaRPr lang="en-ID" sz="2800" b="0" u="none" dirty="0">
                        <a:effectLst/>
                        <a:latin typeface="Courier New" panose="02070309020205020404" pitchFamily="49" charset="0"/>
                        <a:cs typeface="Courier New" panose="02070309020205020404" pitchFamily="49" charset="0"/>
                      </a:endParaRPr>
                    </a:p>
                  </a:txBody>
                  <a:tcPr marL="68580" marR="68580" marT="0" marB="0"/>
                </a:tc>
                <a:extLst>
                  <a:ext uri="{0D108BD9-81ED-4DB2-BD59-A6C34878D82A}">
                    <a16:rowId xmlns:a16="http://schemas.microsoft.com/office/drawing/2014/main" val="2547844241"/>
                  </a:ext>
                </a:extLst>
              </a:tr>
            </a:tbl>
          </a:graphicData>
        </a:graphic>
      </p:graphicFrame>
    </p:spTree>
    <p:extLst>
      <p:ext uri="{BB962C8B-B14F-4D97-AF65-F5344CB8AC3E}">
        <p14:creationId xmlns:p14="http://schemas.microsoft.com/office/powerpoint/2010/main" val="33434275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55063" y="5636896"/>
            <a:ext cx="10572000" cy="1047125"/>
          </a:xfrm>
        </p:spPr>
        <p:txBody>
          <a:bodyPr>
            <a:noAutofit/>
          </a:bodyPr>
          <a:lstStyle/>
          <a:p>
            <a:pPr algn="r">
              <a:spcBef>
                <a:spcPts val="0"/>
              </a:spcBef>
              <a:spcAft>
                <a:spcPts val="0"/>
              </a:spcAft>
            </a:pPr>
            <a:endParaRPr lang="id-ID" dirty="0"/>
          </a:p>
        </p:txBody>
      </p:sp>
      <p:sp>
        <p:nvSpPr>
          <p:cNvPr id="6" name="Title 1">
            <a:extLst>
              <a:ext uri="{FF2B5EF4-FFF2-40B4-BE49-F238E27FC236}">
                <a16:creationId xmlns:a16="http://schemas.microsoft.com/office/drawing/2014/main" id="{B17BACA6-E7C2-4AB0-B3D1-C2A9F4D5DAA1}"/>
              </a:ext>
            </a:extLst>
          </p:cNvPr>
          <p:cNvSpPr txBox="1">
            <a:spLocks/>
          </p:cNvSpPr>
          <p:nvPr/>
        </p:nvSpPr>
        <p:spPr>
          <a:xfrm>
            <a:off x="810001" y="1160499"/>
            <a:ext cx="10571998" cy="2155444"/>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Bahasan</a:t>
            </a:r>
            <a:r>
              <a:rPr lang="en-US" dirty="0"/>
              <a:t> dan </a:t>
            </a:r>
            <a:r>
              <a:rPr lang="en-US" dirty="0" err="1"/>
              <a:t>Soal</a:t>
            </a:r>
            <a:r>
              <a:rPr lang="en-US" dirty="0"/>
              <a:t> Latihan </a:t>
            </a:r>
            <a:r>
              <a:rPr lang="en-US" dirty="0" err="1"/>
              <a:t>Materi</a:t>
            </a:r>
            <a:r>
              <a:rPr lang="en-US" dirty="0"/>
              <a:t> </a:t>
            </a:r>
            <a:r>
              <a:rPr lang="en-US" dirty="0" err="1"/>
              <a:t>Tabel</a:t>
            </a:r>
            <a:endParaRPr lang="id-ID" dirty="0"/>
          </a:p>
        </p:txBody>
      </p:sp>
    </p:spTree>
    <p:extLst>
      <p:ext uri="{BB962C8B-B14F-4D97-AF65-F5344CB8AC3E}">
        <p14:creationId xmlns:p14="http://schemas.microsoft.com/office/powerpoint/2010/main" val="515724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55063" y="5636896"/>
            <a:ext cx="10572000" cy="1047125"/>
          </a:xfrm>
        </p:spPr>
        <p:txBody>
          <a:bodyPr>
            <a:noAutofit/>
          </a:bodyPr>
          <a:lstStyle/>
          <a:p>
            <a:pPr algn="r">
              <a:spcBef>
                <a:spcPts val="0"/>
              </a:spcBef>
              <a:spcAft>
                <a:spcPts val="0"/>
              </a:spcAft>
            </a:pPr>
            <a:endParaRPr lang="id-ID" dirty="0"/>
          </a:p>
        </p:txBody>
      </p:sp>
      <p:sp>
        <p:nvSpPr>
          <p:cNvPr id="5" name="Title 4">
            <a:extLst>
              <a:ext uri="{FF2B5EF4-FFF2-40B4-BE49-F238E27FC236}">
                <a16:creationId xmlns:a16="http://schemas.microsoft.com/office/drawing/2014/main" id="{44AAB98E-4B08-4428-B087-D9B34C770F46}"/>
              </a:ext>
            </a:extLst>
          </p:cNvPr>
          <p:cNvSpPr>
            <a:spLocks noGrp="1"/>
          </p:cNvSpPr>
          <p:nvPr>
            <p:ph type="ctrTitle"/>
          </p:nvPr>
        </p:nvSpPr>
        <p:spPr>
          <a:xfrm>
            <a:off x="226903" y="1356383"/>
            <a:ext cx="11184834" cy="3228870"/>
          </a:xfrm>
        </p:spPr>
        <p:txBody>
          <a:bodyPr/>
          <a:lstStyle/>
          <a:p>
            <a:r>
              <a:rPr lang="en-US" sz="2400" dirty="0"/>
              <a:t>Kumpulan </a:t>
            </a:r>
            <a:r>
              <a:rPr lang="en-US" sz="2400" dirty="0" err="1"/>
              <a:t>elemen-elemen</a:t>
            </a:r>
            <a:r>
              <a:rPr lang="en-US" sz="2400" dirty="0"/>
              <a:t> data yang </a:t>
            </a:r>
            <a:r>
              <a:rPr lang="en-US" sz="2400" dirty="0" err="1"/>
              <a:t>memiliki</a:t>
            </a:r>
            <a:r>
              <a:rPr lang="en-US" sz="2400" dirty="0"/>
              <a:t> type </a:t>
            </a:r>
            <a:r>
              <a:rPr lang="en-US" sz="2400" dirty="0" err="1"/>
              <a:t>sama</a:t>
            </a:r>
            <a:r>
              <a:rPr lang="en-US" sz="2400" dirty="0"/>
              <a:t>.</a:t>
            </a:r>
            <a:br>
              <a:rPr lang="en-US" sz="2400" dirty="0"/>
            </a:br>
            <a:r>
              <a:rPr lang="en-US" sz="2400" dirty="0"/>
              <a:t>Example</a:t>
            </a:r>
            <a:br>
              <a:rPr lang="en-US" sz="2400" dirty="0"/>
            </a:br>
            <a:r>
              <a:rPr lang="en-US" sz="2400" dirty="0" err="1"/>
              <a:t>sebuah</a:t>
            </a:r>
            <a:r>
              <a:rPr lang="en-US" sz="2400" dirty="0"/>
              <a:t> </a:t>
            </a:r>
            <a:r>
              <a:rPr lang="en-US" sz="2400" dirty="0" err="1"/>
              <a:t>antrian</a:t>
            </a:r>
            <a:r>
              <a:rPr lang="en-US" sz="2400" dirty="0"/>
              <a:t> di bank </a:t>
            </a:r>
            <a:r>
              <a:rPr lang="en-US" sz="2400" dirty="0" err="1"/>
              <a:t>atau</a:t>
            </a:r>
            <a:r>
              <a:rPr lang="en-US" sz="2400" dirty="0"/>
              <a:t> </a:t>
            </a:r>
            <a:r>
              <a:rPr lang="en-US" sz="2400" dirty="0" err="1"/>
              <a:t>antrian</a:t>
            </a:r>
            <a:r>
              <a:rPr lang="en-US" sz="2400" dirty="0"/>
              <a:t> yang </a:t>
            </a:r>
            <a:r>
              <a:rPr lang="en-US" sz="2400" dirty="0" err="1"/>
              <a:t>lainnya</a:t>
            </a:r>
            <a:r>
              <a:rPr lang="en-US" sz="2400" dirty="0"/>
              <a:t> </a:t>
            </a:r>
            <a:r>
              <a:rPr lang="en-US" sz="2400" dirty="0" err="1"/>
              <a:t>atau</a:t>
            </a:r>
            <a:r>
              <a:rPr lang="en-US" sz="2400" dirty="0"/>
              <a:t> </a:t>
            </a:r>
            <a:r>
              <a:rPr lang="en-US" sz="2400" dirty="0" err="1"/>
              <a:t>layar</a:t>
            </a:r>
            <a:r>
              <a:rPr lang="en-US" sz="2400" dirty="0"/>
              <a:t> display </a:t>
            </a:r>
            <a:r>
              <a:rPr lang="en-US" sz="2400" dirty="0" err="1"/>
              <a:t>mesin</a:t>
            </a:r>
            <a:r>
              <a:rPr lang="en-US" sz="2400" dirty="0"/>
              <a:t> </a:t>
            </a:r>
            <a:r>
              <a:rPr lang="en-US" sz="2400" dirty="0" err="1"/>
              <a:t>antrian</a:t>
            </a:r>
            <a:r>
              <a:rPr lang="en-US" sz="2400" dirty="0"/>
              <a:t> </a:t>
            </a:r>
            <a:r>
              <a:rPr lang="en-US" sz="2400" dirty="0" err="1"/>
              <a:t>atau</a:t>
            </a:r>
            <a:r>
              <a:rPr lang="en-US" sz="2400" dirty="0"/>
              <a:t> </a:t>
            </a:r>
            <a:r>
              <a:rPr lang="en-US" sz="2400" dirty="0" err="1"/>
              <a:t>mesin</a:t>
            </a:r>
            <a:r>
              <a:rPr lang="en-US" sz="2400" dirty="0"/>
              <a:t> pom </a:t>
            </a:r>
            <a:r>
              <a:rPr lang="en-US" sz="2400" dirty="0" err="1"/>
              <a:t>bensin</a:t>
            </a:r>
            <a:r>
              <a:rPr lang="en-US" sz="2400" dirty="0"/>
              <a:t> </a:t>
            </a:r>
            <a:r>
              <a:rPr lang="en-US" sz="2400" dirty="0" err="1"/>
              <a:t>atau</a:t>
            </a:r>
            <a:r>
              <a:rPr lang="en-US" sz="2400" dirty="0"/>
              <a:t> phone book pada handphone, </a:t>
            </a:r>
            <a:r>
              <a:rPr lang="en-US" sz="2400" dirty="0" err="1"/>
              <a:t>susunan</a:t>
            </a:r>
            <a:r>
              <a:rPr lang="en-US" sz="2400" dirty="0"/>
              <a:t> </a:t>
            </a:r>
            <a:r>
              <a:rPr lang="en-US" sz="2400" dirty="0" err="1"/>
              <a:t>kursi</a:t>
            </a:r>
            <a:r>
              <a:rPr lang="en-US" sz="2400" dirty="0"/>
              <a:t> </a:t>
            </a:r>
            <a:r>
              <a:rPr lang="en-US" sz="2400" dirty="0" err="1"/>
              <a:t>tempat</a:t>
            </a:r>
            <a:r>
              <a:rPr lang="en-US" sz="2400" dirty="0"/>
              <a:t> duduk </a:t>
            </a:r>
            <a:r>
              <a:rPr lang="en-US" sz="2400" dirty="0" err="1"/>
              <a:t>nonton</a:t>
            </a:r>
            <a:r>
              <a:rPr lang="en-US" sz="2400" dirty="0"/>
              <a:t> </a:t>
            </a:r>
            <a:r>
              <a:rPr lang="en-US" sz="2400" dirty="0" err="1"/>
              <a:t>bioskop</a:t>
            </a:r>
            <a:r>
              <a:rPr lang="en-US" sz="2400" dirty="0"/>
              <a:t> </a:t>
            </a:r>
            <a:r>
              <a:rPr lang="en-US" sz="2400" dirty="0" err="1"/>
              <a:t>atau</a:t>
            </a:r>
            <a:r>
              <a:rPr lang="en-US" sz="2400" dirty="0"/>
              <a:t> </a:t>
            </a:r>
            <a:r>
              <a:rPr lang="en-US" sz="2400" dirty="0" err="1"/>
              <a:t>stadion</a:t>
            </a:r>
            <a:r>
              <a:rPr lang="en-US" sz="2400" dirty="0"/>
              <a:t> </a:t>
            </a:r>
            <a:r>
              <a:rPr lang="en-US" sz="2400" dirty="0" err="1"/>
              <a:t>sepak</a:t>
            </a:r>
            <a:r>
              <a:rPr lang="en-US" sz="2400" dirty="0"/>
              <a:t> bola </a:t>
            </a:r>
            <a:r>
              <a:rPr lang="en-US" sz="2400" dirty="0" err="1"/>
              <a:t>atau</a:t>
            </a:r>
            <a:r>
              <a:rPr lang="en-US" sz="2400" dirty="0"/>
              <a:t> </a:t>
            </a:r>
            <a:r>
              <a:rPr lang="en-US" sz="2400" dirty="0" err="1"/>
              <a:t>susunan</a:t>
            </a:r>
            <a:r>
              <a:rPr lang="en-US" sz="2400" dirty="0"/>
              <a:t> </a:t>
            </a:r>
            <a:r>
              <a:rPr lang="en-US" sz="2400" dirty="0" err="1"/>
              <a:t>kursi</a:t>
            </a:r>
            <a:r>
              <a:rPr lang="en-US" sz="2400" dirty="0"/>
              <a:t> pada bus </a:t>
            </a:r>
            <a:r>
              <a:rPr lang="en-US" sz="2400" dirty="0" err="1"/>
              <a:t>atau</a:t>
            </a:r>
            <a:r>
              <a:rPr lang="en-US" sz="2400" dirty="0"/>
              <a:t> </a:t>
            </a:r>
            <a:r>
              <a:rPr lang="en-US" sz="2400" dirty="0" err="1"/>
              <a:t>dalam</a:t>
            </a:r>
            <a:r>
              <a:rPr lang="en-US" sz="2400" dirty="0"/>
              <a:t> </a:t>
            </a:r>
            <a:r>
              <a:rPr lang="en-US" sz="2400" dirty="0" err="1"/>
              <a:t>matematika</a:t>
            </a:r>
            <a:r>
              <a:rPr lang="en-US" sz="2400" dirty="0"/>
              <a:t> </a:t>
            </a:r>
            <a:r>
              <a:rPr lang="en-US" sz="2400" dirty="0" err="1"/>
              <a:t>dapat</a:t>
            </a:r>
            <a:r>
              <a:rPr lang="en-US" sz="2400" dirty="0"/>
              <a:t> </a:t>
            </a:r>
            <a:r>
              <a:rPr lang="en-US" sz="2400" dirty="0" err="1"/>
              <a:t>diperlihatkan</a:t>
            </a:r>
            <a:r>
              <a:rPr lang="en-US" sz="2400" dirty="0"/>
              <a:t> pada </a:t>
            </a:r>
            <a:r>
              <a:rPr lang="en-US" sz="2400" dirty="0" err="1"/>
              <a:t>sebuah</a:t>
            </a:r>
            <a:r>
              <a:rPr lang="en-US" sz="2400" dirty="0"/>
              <a:t> </a:t>
            </a:r>
            <a:r>
              <a:rPr lang="en-US" sz="2400" dirty="0" err="1"/>
              <a:t>matrik</a:t>
            </a:r>
            <a:r>
              <a:rPr lang="en-US" sz="2400" dirty="0"/>
              <a:t> dan lain </a:t>
            </a:r>
            <a:r>
              <a:rPr lang="en-US" sz="2400" dirty="0" err="1"/>
              <a:t>sebagainya</a:t>
            </a:r>
            <a:r>
              <a:rPr lang="en-US" sz="2400" dirty="0"/>
              <a:t>.</a:t>
            </a:r>
            <a:br>
              <a:rPr lang="en-US" sz="2400" dirty="0"/>
            </a:br>
            <a:endParaRPr lang="en-US" sz="2400" dirty="0"/>
          </a:p>
        </p:txBody>
      </p:sp>
      <p:sp>
        <p:nvSpPr>
          <p:cNvPr id="6" name="Title 1">
            <a:extLst>
              <a:ext uri="{FF2B5EF4-FFF2-40B4-BE49-F238E27FC236}">
                <a16:creationId xmlns:a16="http://schemas.microsoft.com/office/drawing/2014/main" id="{B17BACA6-E7C2-4AB0-B3D1-C2A9F4D5DAA1}"/>
              </a:ext>
            </a:extLst>
          </p:cNvPr>
          <p:cNvSpPr txBox="1">
            <a:spLocks/>
          </p:cNvSpPr>
          <p:nvPr/>
        </p:nvSpPr>
        <p:spPr>
          <a:xfrm>
            <a:off x="226903" y="173979"/>
            <a:ext cx="11600159"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Tabel</a:t>
            </a:r>
            <a:r>
              <a:rPr lang="en-US" dirty="0"/>
              <a:t> (Array/</a:t>
            </a:r>
            <a:r>
              <a:rPr lang="en-US" dirty="0" err="1"/>
              <a:t>Larik</a:t>
            </a:r>
            <a:r>
              <a:rPr lang="en-US" dirty="0"/>
              <a:t>)</a:t>
            </a:r>
            <a:endParaRPr lang="id-ID" dirty="0"/>
          </a:p>
        </p:txBody>
      </p:sp>
    </p:spTree>
    <p:extLst>
      <p:ext uri="{BB962C8B-B14F-4D97-AF65-F5344CB8AC3E}">
        <p14:creationId xmlns:p14="http://schemas.microsoft.com/office/powerpoint/2010/main" val="16770873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55063" y="5636896"/>
            <a:ext cx="10572000" cy="1047125"/>
          </a:xfrm>
        </p:spPr>
        <p:txBody>
          <a:bodyPr>
            <a:noAutofit/>
          </a:bodyPr>
          <a:lstStyle/>
          <a:p>
            <a:pPr algn="r">
              <a:spcBef>
                <a:spcPts val="0"/>
              </a:spcBef>
              <a:spcAft>
                <a:spcPts val="0"/>
              </a:spcAft>
            </a:pPr>
            <a:endParaRPr lang="id-ID" dirty="0"/>
          </a:p>
        </p:txBody>
      </p:sp>
      <p:sp>
        <p:nvSpPr>
          <p:cNvPr id="5" name="Title 4">
            <a:extLst>
              <a:ext uri="{FF2B5EF4-FFF2-40B4-BE49-F238E27FC236}">
                <a16:creationId xmlns:a16="http://schemas.microsoft.com/office/drawing/2014/main" id="{44AAB98E-4B08-4428-B087-D9B34C770F46}"/>
              </a:ext>
            </a:extLst>
          </p:cNvPr>
          <p:cNvSpPr>
            <a:spLocks noGrp="1"/>
          </p:cNvSpPr>
          <p:nvPr>
            <p:ph type="ctrTitle"/>
          </p:nvPr>
        </p:nvSpPr>
        <p:spPr>
          <a:xfrm>
            <a:off x="178641" y="849649"/>
            <a:ext cx="3829282" cy="467760"/>
          </a:xfrm>
        </p:spPr>
        <p:txBody>
          <a:bodyPr/>
          <a:lstStyle/>
          <a:p>
            <a:r>
              <a:rPr lang="en-US" sz="2400" dirty="0"/>
              <a:t>Satu </a:t>
            </a:r>
            <a:r>
              <a:rPr lang="en-US" sz="2400" dirty="0" err="1"/>
              <a:t>Dimensi</a:t>
            </a:r>
            <a:endParaRPr lang="en-US" sz="2400" dirty="0"/>
          </a:p>
        </p:txBody>
      </p:sp>
      <p:sp>
        <p:nvSpPr>
          <p:cNvPr id="6" name="Title 1">
            <a:extLst>
              <a:ext uri="{FF2B5EF4-FFF2-40B4-BE49-F238E27FC236}">
                <a16:creationId xmlns:a16="http://schemas.microsoft.com/office/drawing/2014/main" id="{B17BACA6-E7C2-4AB0-B3D1-C2A9F4D5DAA1}"/>
              </a:ext>
            </a:extLst>
          </p:cNvPr>
          <p:cNvSpPr txBox="1">
            <a:spLocks/>
          </p:cNvSpPr>
          <p:nvPr/>
        </p:nvSpPr>
        <p:spPr>
          <a:xfrm>
            <a:off x="226903" y="-157324"/>
            <a:ext cx="11600159"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Abstraksi</a:t>
            </a:r>
            <a:r>
              <a:rPr lang="en-US" dirty="0"/>
              <a:t> </a:t>
            </a:r>
            <a:r>
              <a:rPr lang="en-US" dirty="0" err="1"/>
              <a:t>Tabel</a:t>
            </a:r>
            <a:endParaRPr lang="id-ID" dirty="0"/>
          </a:p>
        </p:txBody>
      </p:sp>
      <p:sp>
        <p:nvSpPr>
          <p:cNvPr id="2" name="Rectangle 2">
            <a:extLst>
              <a:ext uri="{FF2B5EF4-FFF2-40B4-BE49-F238E27FC236}">
                <a16:creationId xmlns:a16="http://schemas.microsoft.com/office/drawing/2014/main" id="{8FE3BBCC-81D2-494D-A8D7-8431A8B36FE1}"/>
              </a:ext>
            </a:extLst>
          </p:cNvPr>
          <p:cNvSpPr>
            <a:spLocks noChangeArrowheads="1"/>
          </p:cNvSpPr>
          <p:nvPr/>
        </p:nvSpPr>
        <p:spPr bwMode="auto">
          <a:xfrm>
            <a:off x="486437" y="13563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A2656A49-89C2-411D-80E8-C4FF884AE64E}"/>
              </a:ext>
            </a:extLst>
          </p:cNvPr>
          <p:cNvGraphicFramePr>
            <a:graphicFrameLocks noChangeAspect="1"/>
          </p:cNvGraphicFramePr>
          <p:nvPr>
            <p:extLst>
              <p:ext uri="{D42A27DB-BD31-4B8C-83A1-F6EECF244321}">
                <p14:modId xmlns:p14="http://schemas.microsoft.com/office/powerpoint/2010/main" val="3169727973"/>
              </p:ext>
            </p:extLst>
          </p:nvPr>
        </p:nvGraphicFramePr>
        <p:xfrm>
          <a:off x="169668" y="1356383"/>
          <a:ext cx="5934075" cy="1447800"/>
        </p:xfrm>
        <a:graphic>
          <a:graphicData uri="http://schemas.openxmlformats.org/presentationml/2006/ole">
            <mc:AlternateContent xmlns:mc="http://schemas.openxmlformats.org/markup-compatibility/2006">
              <mc:Choice xmlns:v="urn:schemas-microsoft-com:vml" Requires="v">
                <p:oleObj name="Visio" r:id="rId2" imgW="8639151" imgH="2114681" progId="Visio.Drawing.15">
                  <p:embed/>
                </p:oleObj>
              </mc:Choice>
              <mc:Fallback>
                <p:oleObj name="Visio" r:id="rId2" imgW="8639151" imgH="2114681"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68" y="1356383"/>
                        <a:ext cx="5934075" cy="144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a:extLst>
              <a:ext uri="{FF2B5EF4-FFF2-40B4-BE49-F238E27FC236}">
                <a16:creationId xmlns:a16="http://schemas.microsoft.com/office/drawing/2014/main" id="{D628BF54-D6DB-4EF6-8072-E2ADE7885869}"/>
              </a:ext>
            </a:extLst>
          </p:cNvPr>
          <p:cNvGraphicFramePr>
            <a:graphicFrameLocks noChangeAspect="1"/>
          </p:cNvGraphicFramePr>
          <p:nvPr>
            <p:extLst>
              <p:ext uri="{D42A27DB-BD31-4B8C-83A1-F6EECF244321}">
                <p14:modId xmlns:p14="http://schemas.microsoft.com/office/powerpoint/2010/main" val="1485320455"/>
              </p:ext>
            </p:extLst>
          </p:nvPr>
        </p:nvGraphicFramePr>
        <p:xfrm>
          <a:off x="6152521" y="555452"/>
          <a:ext cx="5934075" cy="4152900"/>
        </p:xfrm>
        <a:graphic>
          <a:graphicData uri="http://schemas.openxmlformats.org/presentationml/2006/ole">
            <mc:AlternateContent xmlns:mc="http://schemas.openxmlformats.org/markup-compatibility/2006">
              <mc:Choice xmlns:v="urn:schemas-microsoft-com:vml" Requires="v">
                <p:oleObj name="Visio" r:id="rId4" imgW="8944008" imgH="6257859" progId="Visio.Drawing.15">
                  <p:embed/>
                </p:oleObj>
              </mc:Choice>
              <mc:Fallback>
                <p:oleObj name="Visio" r:id="rId4" imgW="8944008" imgH="6257859"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2521" y="555452"/>
                        <a:ext cx="5934075" cy="415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itle 4">
            <a:extLst>
              <a:ext uri="{FF2B5EF4-FFF2-40B4-BE49-F238E27FC236}">
                <a16:creationId xmlns:a16="http://schemas.microsoft.com/office/drawing/2014/main" id="{C11F8A3E-BC7D-4B45-AAE7-C16618C4911C}"/>
              </a:ext>
            </a:extLst>
          </p:cNvPr>
          <p:cNvSpPr txBox="1">
            <a:spLocks/>
          </p:cNvSpPr>
          <p:nvPr/>
        </p:nvSpPr>
        <p:spPr>
          <a:xfrm>
            <a:off x="408819" y="2428076"/>
            <a:ext cx="4519564" cy="1443087"/>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err="1">
                <a:latin typeface="Courier New" panose="02070309020205020404" pitchFamily="49" charset="0"/>
                <a:cs typeface="Courier New" panose="02070309020205020404" pitchFamily="49" charset="0"/>
              </a:rPr>
              <a:t>i</a:t>
            </a:r>
            <a:r>
              <a:rPr lang="en-US" sz="2400" dirty="0">
                <a:latin typeface="Courier New" panose="02070309020205020404" pitchFamily="49" charset="0"/>
                <a:cs typeface="Courier New" panose="02070309020205020404" pitchFamily="49" charset="0"/>
              </a:rPr>
              <a:t> </a:t>
            </a:r>
            <a:r>
              <a:rPr lang="en-US" sz="2400" u="sng" dirty="0">
                <a:latin typeface="Courier New" panose="02070309020205020404" pitchFamily="49" charset="0"/>
                <a:cs typeface="Courier New" panose="02070309020205020404" pitchFamily="49" charset="0"/>
              </a:rPr>
              <a:t>traversal</a:t>
            </a:r>
            <a:r>
              <a:rPr lang="en-US" sz="2400" dirty="0">
                <a:latin typeface="Courier New" panose="02070309020205020404" pitchFamily="49" charset="0"/>
                <a:cs typeface="Courier New" panose="02070309020205020404" pitchFamily="49" charset="0"/>
              </a:rPr>
              <a:t> [0..N]</a:t>
            </a: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      {proses </a:t>
            </a:r>
            <a:r>
              <a:rPr lang="en-US" sz="2400" dirty="0" err="1">
                <a:latin typeface="Courier New" panose="02070309020205020404" pitchFamily="49" charset="0"/>
                <a:cs typeface="Courier New" panose="02070309020205020404" pitchFamily="49" charset="0"/>
              </a:rPr>
              <a:t>elemen</a:t>
            </a:r>
            <a:r>
              <a:rPr lang="en-US" sz="2400" dirty="0">
                <a:latin typeface="Courier New" panose="02070309020205020404" pitchFamily="49" charset="0"/>
                <a:cs typeface="Courier New" panose="02070309020205020404" pitchFamily="49" charset="0"/>
              </a:rPr>
              <a:t>}</a:t>
            </a:r>
          </a:p>
        </p:txBody>
      </p:sp>
      <p:sp>
        <p:nvSpPr>
          <p:cNvPr id="10" name="Title 4">
            <a:extLst>
              <a:ext uri="{FF2B5EF4-FFF2-40B4-BE49-F238E27FC236}">
                <a16:creationId xmlns:a16="http://schemas.microsoft.com/office/drawing/2014/main" id="{B835B4F7-CC7C-4F69-8A60-B1DB54284CC8}"/>
              </a:ext>
            </a:extLst>
          </p:cNvPr>
          <p:cNvSpPr txBox="1">
            <a:spLocks/>
          </p:cNvSpPr>
          <p:nvPr/>
        </p:nvSpPr>
        <p:spPr>
          <a:xfrm>
            <a:off x="4454769" y="4906530"/>
            <a:ext cx="4553242" cy="1443087"/>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err="1">
                <a:latin typeface="Courier New" panose="02070309020205020404" pitchFamily="49" charset="0"/>
                <a:cs typeface="Courier New" panose="02070309020205020404" pitchFamily="49" charset="0"/>
              </a:rPr>
              <a:t>i</a:t>
            </a:r>
            <a:r>
              <a:rPr lang="en-US" sz="2400" dirty="0">
                <a:latin typeface="Courier New" panose="02070309020205020404" pitchFamily="49" charset="0"/>
                <a:cs typeface="Courier New" panose="02070309020205020404" pitchFamily="49" charset="0"/>
              </a:rPr>
              <a:t> </a:t>
            </a:r>
            <a:r>
              <a:rPr lang="en-US" sz="2400" u="sng" dirty="0">
                <a:latin typeface="Courier New" panose="02070309020205020404" pitchFamily="49" charset="0"/>
                <a:cs typeface="Courier New" panose="02070309020205020404" pitchFamily="49" charset="0"/>
              </a:rPr>
              <a:t>traversal</a:t>
            </a:r>
            <a:r>
              <a:rPr lang="en-US" sz="2400" dirty="0">
                <a:latin typeface="Courier New" panose="02070309020205020404" pitchFamily="49" charset="0"/>
                <a:cs typeface="Courier New" panose="02070309020205020404" pitchFamily="49" charset="0"/>
              </a:rPr>
              <a:t> [0..N]</a:t>
            </a:r>
          </a:p>
          <a:p>
            <a:r>
              <a:rPr lang="en-US" sz="2400" dirty="0">
                <a:latin typeface="Courier New" panose="02070309020205020404" pitchFamily="49" charset="0"/>
                <a:cs typeface="Courier New" panose="02070309020205020404" pitchFamily="49" charset="0"/>
              </a:rPr>
              <a:t>   j </a:t>
            </a:r>
            <a:r>
              <a:rPr lang="en-US" sz="2400" u="sng" dirty="0">
                <a:latin typeface="Courier New" panose="02070309020205020404" pitchFamily="49" charset="0"/>
                <a:cs typeface="Courier New" panose="02070309020205020404" pitchFamily="49" charset="0"/>
              </a:rPr>
              <a:t>traversal</a:t>
            </a:r>
            <a:r>
              <a:rPr lang="en-US" sz="2400" dirty="0">
                <a:latin typeface="Courier New" panose="02070309020205020404" pitchFamily="49" charset="0"/>
                <a:cs typeface="Courier New" panose="02070309020205020404" pitchFamily="49" charset="0"/>
              </a:rPr>
              <a:t> [0..N]</a:t>
            </a: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        {proses </a:t>
            </a:r>
            <a:r>
              <a:rPr lang="en-US" sz="2400" dirty="0" err="1">
                <a:latin typeface="Courier New" panose="02070309020205020404" pitchFamily="49" charset="0"/>
                <a:cs typeface="Courier New" panose="02070309020205020404" pitchFamily="49" charset="0"/>
              </a:rPr>
              <a:t>elemen</a:t>
            </a:r>
            <a:r>
              <a:rPr lang="en-US" sz="2400" dirty="0">
                <a:latin typeface="Courier New" panose="02070309020205020404" pitchFamily="49" charset="0"/>
                <a:cs typeface="Courier New" panose="02070309020205020404" pitchFamily="49" charset="0"/>
              </a:rPr>
              <a:t>}</a:t>
            </a:r>
          </a:p>
        </p:txBody>
      </p:sp>
      <p:sp>
        <p:nvSpPr>
          <p:cNvPr id="11" name="Title 4">
            <a:extLst>
              <a:ext uri="{FF2B5EF4-FFF2-40B4-BE49-F238E27FC236}">
                <a16:creationId xmlns:a16="http://schemas.microsoft.com/office/drawing/2014/main" id="{6F1F15F1-9D04-4F5E-9209-A15786A206E2}"/>
              </a:ext>
            </a:extLst>
          </p:cNvPr>
          <p:cNvSpPr txBox="1">
            <a:spLocks/>
          </p:cNvSpPr>
          <p:nvPr/>
        </p:nvSpPr>
        <p:spPr>
          <a:xfrm>
            <a:off x="8155844" y="135190"/>
            <a:ext cx="2437127" cy="516277"/>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t>Multi </a:t>
            </a:r>
            <a:r>
              <a:rPr lang="en-US" sz="2400" dirty="0" err="1"/>
              <a:t>Dimensi</a:t>
            </a:r>
            <a:endParaRPr lang="en-US" sz="2400" dirty="0"/>
          </a:p>
        </p:txBody>
      </p:sp>
    </p:spTree>
    <p:extLst>
      <p:ext uri="{BB962C8B-B14F-4D97-AF65-F5344CB8AC3E}">
        <p14:creationId xmlns:p14="http://schemas.microsoft.com/office/powerpoint/2010/main" val="6245361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55063" y="5636896"/>
            <a:ext cx="10572000" cy="1047125"/>
          </a:xfrm>
        </p:spPr>
        <p:txBody>
          <a:bodyPr>
            <a:noAutofit/>
          </a:bodyPr>
          <a:lstStyle/>
          <a:p>
            <a:pPr algn="r">
              <a:spcBef>
                <a:spcPts val="0"/>
              </a:spcBef>
              <a:spcAft>
                <a:spcPts val="0"/>
              </a:spcAft>
            </a:pPr>
            <a:endParaRPr lang="id-ID" dirty="0"/>
          </a:p>
        </p:txBody>
      </p:sp>
      <p:sp>
        <p:nvSpPr>
          <p:cNvPr id="5" name="Title 4">
            <a:extLst>
              <a:ext uri="{FF2B5EF4-FFF2-40B4-BE49-F238E27FC236}">
                <a16:creationId xmlns:a16="http://schemas.microsoft.com/office/drawing/2014/main" id="{44AAB98E-4B08-4428-B087-D9B34C770F46}"/>
              </a:ext>
            </a:extLst>
          </p:cNvPr>
          <p:cNvSpPr>
            <a:spLocks noGrp="1"/>
          </p:cNvSpPr>
          <p:nvPr>
            <p:ph type="ctrTitle"/>
          </p:nvPr>
        </p:nvSpPr>
        <p:spPr>
          <a:xfrm>
            <a:off x="226903" y="1356383"/>
            <a:ext cx="11184834" cy="3228870"/>
          </a:xfrm>
        </p:spPr>
        <p:txBody>
          <a:bodyPr/>
          <a:lstStyle/>
          <a:p>
            <a:endParaRPr lang="en-US" sz="2400" dirty="0"/>
          </a:p>
        </p:txBody>
      </p:sp>
      <p:sp>
        <p:nvSpPr>
          <p:cNvPr id="6" name="Title 1">
            <a:extLst>
              <a:ext uri="{FF2B5EF4-FFF2-40B4-BE49-F238E27FC236}">
                <a16:creationId xmlns:a16="http://schemas.microsoft.com/office/drawing/2014/main" id="{B17BACA6-E7C2-4AB0-B3D1-C2A9F4D5DAA1}"/>
              </a:ext>
            </a:extLst>
          </p:cNvPr>
          <p:cNvSpPr txBox="1">
            <a:spLocks/>
          </p:cNvSpPr>
          <p:nvPr/>
        </p:nvSpPr>
        <p:spPr>
          <a:xfrm>
            <a:off x="226903" y="81888"/>
            <a:ext cx="11600159"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Representasi</a:t>
            </a:r>
            <a:r>
              <a:rPr lang="en-US" dirty="0"/>
              <a:t> </a:t>
            </a:r>
            <a:r>
              <a:rPr lang="en-US" dirty="0" err="1"/>
              <a:t>Tabel</a:t>
            </a:r>
            <a:endParaRPr lang="id-ID" dirty="0"/>
          </a:p>
        </p:txBody>
      </p:sp>
      <p:sp>
        <p:nvSpPr>
          <p:cNvPr id="2" name="Rectangle 2">
            <a:extLst>
              <a:ext uri="{FF2B5EF4-FFF2-40B4-BE49-F238E27FC236}">
                <a16:creationId xmlns:a16="http://schemas.microsoft.com/office/drawing/2014/main" id="{8FE3BBCC-81D2-494D-A8D7-8431A8B36FE1}"/>
              </a:ext>
            </a:extLst>
          </p:cNvPr>
          <p:cNvSpPr>
            <a:spLocks noChangeArrowheads="1"/>
          </p:cNvSpPr>
          <p:nvPr/>
        </p:nvSpPr>
        <p:spPr bwMode="auto">
          <a:xfrm>
            <a:off x="486437" y="13563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67B67716-51A1-418F-9B48-055B7F3D31BF}"/>
              </a:ext>
            </a:extLst>
          </p:cNvPr>
          <p:cNvSpPr>
            <a:spLocks noChangeArrowheads="1"/>
          </p:cNvSpPr>
          <p:nvPr/>
        </p:nvSpPr>
        <p:spPr bwMode="auto">
          <a:xfrm>
            <a:off x="6152521" y="7277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a:extLst>
              <a:ext uri="{FF2B5EF4-FFF2-40B4-BE49-F238E27FC236}">
                <a16:creationId xmlns:a16="http://schemas.microsoft.com/office/drawing/2014/main" id="{BB2F0280-84AD-4F91-A1DD-B6E71C2C4232}"/>
              </a:ext>
            </a:extLst>
          </p:cNvPr>
          <p:cNvSpPr>
            <a:spLocks noChangeArrowheads="1"/>
          </p:cNvSpPr>
          <p:nvPr/>
        </p:nvSpPr>
        <p:spPr bwMode="auto">
          <a:xfrm>
            <a:off x="486437" y="1113667"/>
            <a:ext cx="14796841" cy="49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0" name="Object 9">
            <a:extLst>
              <a:ext uri="{FF2B5EF4-FFF2-40B4-BE49-F238E27FC236}">
                <a16:creationId xmlns:a16="http://schemas.microsoft.com/office/drawing/2014/main" id="{40699092-6BA8-4E16-ADE8-BA623F3C1833}"/>
              </a:ext>
            </a:extLst>
          </p:cNvPr>
          <p:cNvGraphicFramePr>
            <a:graphicFrameLocks noChangeAspect="1"/>
          </p:cNvGraphicFramePr>
          <p:nvPr>
            <p:extLst>
              <p:ext uri="{D42A27DB-BD31-4B8C-83A1-F6EECF244321}">
                <p14:modId xmlns:p14="http://schemas.microsoft.com/office/powerpoint/2010/main" val="467450830"/>
              </p:ext>
            </p:extLst>
          </p:nvPr>
        </p:nvGraphicFramePr>
        <p:xfrm>
          <a:off x="486437" y="1222851"/>
          <a:ext cx="9444525" cy="3471583"/>
        </p:xfrm>
        <a:graphic>
          <a:graphicData uri="http://schemas.openxmlformats.org/presentationml/2006/ole">
            <mc:AlternateContent xmlns:mc="http://schemas.openxmlformats.org/markup-compatibility/2006">
              <mc:Choice xmlns:v="urn:schemas-microsoft-com:vml" Requires="v">
                <p:oleObj name="Visio" r:id="rId2" imgW="8820212" imgH="3248117" progId="Visio.Drawing.15">
                  <p:embed/>
                </p:oleObj>
              </mc:Choice>
              <mc:Fallback>
                <p:oleObj name="Visio" r:id="rId2" imgW="8820212" imgH="3248117"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437" y="1222851"/>
                        <a:ext cx="9444525" cy="3471583"/>
                      </a:xfrm>
                      <a:prstGeom prst="rect">
                        <a:avLst/>
                      </a:prstGeom>
                      <a:noFill/>
                    </p:spPr>
                  </p:pic>
                </p:oleObj>
              </mc:Fallback>
            </mc:AlternateContent>
          </a:graphicData>
        </a:graphic>
      </p:graphicFrame>
    </p:spTree>
    <p:extLst>
      <p:ext uri="{BB962C8B-B14F-4D97-AF65-F5344CB8AC3E}">
        <p14:creationId xmlns:p14="http://schemas.microsoft.com/office/powerpoint/2010/main" val="1168776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61121-2BE9-4876-063F-8D8CB9BF14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1ECDD7-5619-6E28-988F-579875DD11DA}"/>
              </a:ext>
            </a:extLst>
          </p:cNvPr>
          <p:cNvSpPr>
            <a:spLocks noGrp="1"/>
          </p:cNvSpPr>
          <p:nvPr>
            <p:ph type="title"/>
          </p:nvPr>
        </p:nvSpPr>
        <p:spPr>
          <a:xfrm>
            <a:off x="810001" y="0"/>
            <a:ext cx="10571998" cy="970450"/>
          </a:xfrm>
        </p:spPr>
        <p:txBody>
          <a:bodyPr/>
          <a:lstStyle/>
          <a:p>
            <a:r>
              <a:rPr lang="en-US" dirty="0" err="1"/>
              <a:t>Akses</a:t>
            </a:r>
            <a:r>
              <a:rPr lang="en-US" dirty="0"/>
              <a:t> </a:t>
            </a:r>
            <a:r>
              <a:rPr lang="en-US" dirty="0" err="1"/>
              <a:t>menggunakan</a:t>
            </a:r>
            <a:r>
              <a:rPr lang="en-US" dirty="0"/>
              <a:t> Putty</a:t>
            </a:r>
            <a:endParaRPr lang="id-ID" dirty="0"/>
          </a:p>
        </p:txBody>
      </p:sp>
      <p:pic>
        <p:nvPicPr>
          <p:cNvPr id="7" name="Content Placeholder 6" descr="A computer screen shot of a computer&#10;&#10;AI-generated content may be incorrect.">
            <a:extLst>
              <a:ext uri="{FF2B5EF4-FFF2-40B4-BE49-F238E27FC236}">
                <a16:creationId xmlns:a16="http://schemas.microsoft.com/office/drawing/2014/main" id="{EAA88402-96ED-1753-04BD-B418E93CF3CD}"/>
              </a:ext>
            </a:extLst>
          </p:cNvPr>
          <p:cNvPicPr>
            <a:picLocks noGrp="1" noChangeAspect="1"/>
          </p:cNvPicPr>
          <p:nvPr>
            <p:ph idx="1"/>
          </p:nvPr>
        </p:nvPicPr>
        <p:blipFill>
          <a:blip r:embed="rId2"/>
          <a:stretch>
            <a:fillRect/>
          </a:stretch>
        </p:blipFill>
        <p:spPr>
          <a:xfrm>
            <a:off x="593426" y="970450"/>
            <a:ext cx="5766551" cy="5669362"/>
          </a:xfrm>
        </p:spPr>
      </p:pic>
      <p:sp>
        <p:nvSpPr>
          <p:cNvPr id="8" name="TextBox 7">
            <a:extLst>
              <a:ext uri="{FF2B5EF4-FFF2-40B4-BE49-F238E27FC236}">
                <a16:creationId xmlns:a16="http://schemas.microsoft.com/office/drawing/2014/main" id="{7B618D29-7850-8D27-A29C-9345E71EAA71}"/>
              </a:ext>
            </a:extLst>
          </p:cNvPr>
          <p:cNvSpPr txBox="1"/>
          <p:nvPr/>
        </p:nvSpPr>
        <p:spPr>
          <a:xfrm>
            <a:off x="2684499" y="2339439"/>
            <a:ext cx="1584403" cy="338554"/>
          </a:xfrm>
          <a:prstGeom prst="rect">
            <a:avLst/>
          </a:prstGeom>
          <a:noFill/>
        </p:spPr>
        <p:txBody>
          <a:bodyPr wrap="square" rtlCol="0">
            <a:spAutoFit/>
          </a:bodyPr>
          <a:lstStyle/>
          <a:p>
            <a:r>
              <a:rPr lang="en-US" sz="1600" b="1" dirty="0">
                <a:solidFill>
                  <a:schemeClr val="bg1"/>
                </a:solidFill>
              </a:rPr>
              <a:t>10.137.61.11</a:t>
            </a:r>
          </a:p>
        </p:txBody>
      </p:sp>
      <p:sp>
        <p:nvSpPr>
          <p:cNvPr id="9" name="TextBox 8">
            <a:extLst>
              <a:ext uri="{FF2B5EF4-FFF2-40B4-BE49-F238E27FC236}">
                <a16:creationId xmlns:a16="http://schemas.microsoft.com/office/drawing/2014/main" id="{31D6A17E-4E7E-634D-AEC9-CF65BCC5951C}"/>
              </a:ext>
            </a:extLst>
          </p:cNvPr>
          <p:cNvSpPr txBox="1"/>
          <p:nvPr/>
        </p:nvSpPr>
        <p:spPr>
          <a:xfrm>
            <a:off x="2672624" y="3600229"/>
            <a:ext cx="2017567" cy="338554"/>
          </a:xfrm>
          <a:prstGeom prst="rect">
            <a:avLst/>
          </a:prstGeom>
          <a:noFill/>
        </p:spPr>
        <p:txBody>
          <a:bodyPr wrap="square" rtlCol="0">
            <a:spAutoFit/>
          </a:bodyPr>
          <a:lstStyle/>
          <a:p>
            <a:r>
              <a:rPr lang="en-US" sz="1600" b="1" dirty="0" err="1">
                <a:solidFill>
                  <a:schemeClr val="bg1"/>
                </a:solidFill>
              </a:rPr>
              <a:t>PraktikumAlpro</a:t>
            </a:r>
            <a:endParaRPr lang="en-US" sz="1600" b="1" dirty="0">
              <a:solidFill>
                <a:schemeClr val="bg1"/>
              </a:solidFill>
            </a:endParaRPr>
          </a:p>
        </p:txBody>
      </p:sp>
      <p:sp>
        <p:nvSpPr>
          <p:cNvPr id="10" name="TextBox 9">
            <a:extLst>
              <a:ext uri="{FF2B5EF4-FFF2-40B4-BE49-F238E27FC236}">
                <a16:creationId xmlns:a16="http://schemas.microsoft.com/office/drawing/2014/main" id="{28473A3F-9629-F882-2C36-96CFE3148A49}"/>
              </a:ext>
            </a:extLst>
          </p:cNvPr>
          <p:cNvSpPr txBox="1"/>
          <p:nvPr/>
        </p:nvSpPr>
        <p:spPr>
          <a:xfrm>
            <a:off x="7923100" y="617461"/>
            <a:ext cx="2596448" cy="1323439"/>
          </a:xfrm>
          <a:prstGeom prst="rect">
            <a:avLst/>
          </a:prstGeom>
          <a:noFill/>
        </p:spPr>
        <p:txBody>
          <a:bodyPr wrap="square" rtlCol="0">
            <a:spAutoFit/>
          </a:bodyPr>
          <a:lstStyle/>
          <a:p>
            <a:r>
              <a:rPr lang="en-US" sz="1600" b="1" dirty="0" err="1"/>
              <a:t>Kemudian</a:t>
            </a:r>
            <a:r>
              <a:rPr lang="en-US" sz="1600" b="1" dirty="0"/>
              <a:t> </a:t>
            </a:r>
            <a:r>
              <a:rPr lang="en-US" sz="1600" b="1" dirty="0" err="1"/>
              <a:t>klik</a:t>
            </a:r>
            <a:r>
              <a:rPr lang="en-US" sz="1600" b="1" dirty="0"/>
              <a:t> Open, dan </a:t>
            </a:r>
            <a:r>
              <a:rPr lang="en-US" sz="1600" b="1" dirty="0" err="1"/>
              <a:t>selanjutnya</a:t>
            </a:r>
            <a:r>
              <a:rPr lang="en-US" sz="1600" b="1" dirty="0"/>
              <a:t> </a:t>
            </a:r>
            <a:r>
              <a:rPr lang="en-US" sz="1600" b="1" dirty="0" err="1"/>
              <a:t>akan</a:t>
            </a:r>
            <a:r>
              <a:rPr lang="en-US" sz="1600" b="1" dirty="0"/>
              <a:t> </a:t>
            </a:r>
            <a:r>
              <a:rPr lang="en-US" sz="1600" b="1" dirty="0" err="1"/>
              <a:t>ditampilkan</a:t>
            </a:r>
            <a:r>
              <a:rPr lang="en-US" sz="1600" b="1" dirty="0"/>
              <a:t> terminal </a:t>
            </a:r>
            <a:r>
              <a:rPr lang="en-US" sz="1600" b="1" dirty="0" err="1"/>
              <a:t>untuk</a:t>
            </a:r>
            <a:r>
              <a:rPr lang="en-US" sz="1600" b="1" dirty="0"/>
              <a:t> </a:t>
            </a:r>
            <a:r>
              <a:rPr lang="en-US" sz="1600" b="1" dirty="0" err="1"/>
              <a:t>memasukan</a:t>
            </a:r>
            <a:r>
              <a:rPr lang="en-US" sz="1600" b="1" dirty="0"/>
              <a:t> user dan password</a:t>
            </a:r>
          </a:p>
        </p:txBody>
      </p:sp>
      <p:cxnSp>
        <p:nvCxnSpPr>
          <p:cNvPr id="12" name="Curved Connector 11">
            <a:extLst>
              <a:ext uri="{FF2B5EF4-FFF2-40B4-BE49-F238E27FC236}">
                <a16:creationId xmlns:a16="http://schemas.microsoft.com/office/drawing/2014/main" id="{4C9933C6-5BF3-FDCC-044B-135B8EFD7150}"/>
              </a:ext>
            </a:extLst>
          </p:cNvPr>
          <p:cNvCxnSpPr>
            <a:cxnSpLocks/>
          </p:cNvCxnSpPr>
          <p:nvPr/>
        </p:nvCxnSpPr>
        <p:spPr>
          <a:xfrm rot="5400000">
            <a:off x="4271791" y="2573621"/>
            <a:ext cx="4519277" cy="3253840"/>
          </a:xfrm>
          <a:prstGeom prst="curvedConnector3">
            <a:avLst>
              <a:gd name="adj1" fmla="val 50000"/>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18" name="Picture 17" descr="A screenshot of a computer&#10;&#10;AI-generated content may be incorrect.">
            <a:extLst>
              <a:ext uri="{FF2B5EF4-FFF2-40B4-BE49-F238E27FC236}">
                <a16:creationId xmlns:a16="http://schemas.microsoft.com/office/drawing/2014/main" id="{ABAFFB1D-6992-A147-7631-5500B4226E2C}"/>
              </a:ext>
            </a:extLst>
          </p:cNvPr>
          <p:cNvPicPr>
            <a:picLocks noChangeAspect="1"/>
          </p:cNvPicPr>
          <p:nvPr/>
        </p:nvPicPr>
        <p:blipFill>
          <a:blip r:embed="rId3"/>
          <a:stretch>
            <a:fillRect/>
          </a:stretch>
        </p:blipFill>
        <p:spPr>
          <a:xfrm>
            <a:off x="7582047" y="3874939"/>
            <a:ext cx="4520228" cy="2675057"/>
          </a:xfrm>
          <a:prstGeom prst="rect">
            <a:avLst/>
          </a:prstGeom>
        </p:spPr>
      </p:pic>
      <p:cxnSp>
        <p:nvCxnSpPr>
          <p:cNvPr id="19" name="Curved Connector 18">
            <a:extLst>
              <a:ext uri="{FF2B5EF4-FFF2-40B4-BE49-F238E27FC236}">
                <a16:creationId xmlns:a16="http://schemas.microsoft.com/office/drawing/2014/main" id="{944806D4-4F49-F41D-D4E8-5ACF73A10DCC}"/>
              </a:ext>
            </a:extLst>
          </p:cNvPr>
          <p:cNvCxnSpPr>
            <a:cxnSpLocks/>
            <a:endCxn id="18" idx="0"/>
          </p:cNvCxnSpPr>
          <p:nvPr/>
        </p:nvCxnSpPr>
        <p:spPr>
          <a:xfrm rot="16200000" flipH="1">
            <a:off x="8526682" y="2559460"/>
            <a:ext cx="1934040" cy="696918"/>
          </a:xfrm>
          <a:prstGeom prst="curvedConnector3">
            <a:avLst>
              <a:gd name="adj1" fmla="val 50000"/>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21330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55063" y="5636896"/>
            <a:ext cx="10572000" cy="1047125"/>
          </a:xfrm>
        </p:spPr>
        <p:txBody>
          <a:bodyPr>
            <a:noAutofit/>
          </a:bodyPr>
          <a:lstStyle/>
          <a:p>
            <a:pPr algn="r">
              <a:spcBef>
                <a:spcPts val="0"/>
              </a:spcBef>
              <a:spcAft>
                <a:spcPts val="0"/>
              </a:spcAft>
            </a:pPr>
            <a:endParaRPr lang="id-ID" dirty="0"/>
          </a:p>
        </p:txBody>
      </p:sp>
      <p:sp>
        <p:nvSpPr>
          <p:cNvPr id="5" name="Title 4">
            <a:extLst>
              <a:ext uri="{FF2B5EF4-FFF2-40B4-BE49-F238E27FC236}">
                <a16:creationId xmlns:a16="http://schemas.microsoft.com/office/drawing/2014/main" id="{44AAB98E-4B08-4428-B087-D9B34C770F46}"/>
              </a:ext>
            </a:extLst>
          </p:cNvPr>
          <p:cNvSpPr>
            <a:spLocks noGrp="1"/>
          </p:cNvSpPr>
          <p:nvPr>
            <p:ph type="ctrTitle"/>
          </p:nvPr>
        </p:nvSpPr>
        <p:spPr>
          <a:xfrm>
            <a:off x="226903" y="1356383"/>
            <a:ext cx="11184834" cy="3228870"/>
          </a:xfrm>
        </p:spPr>
        <p:txBody>
          <a:bodyPr/>
          <a:lstStyle/>
          <a:p>
            <a:endParaRPr lang="en-US" sz="2400" dirty="0"/>
          </a:p>
        </p:txBody>
      </p:sp>
      <p:sp>
        <p:nvSpPr>
          <p:cNvPr id="6" name="Title 1">
            <a:extLst>
              <a:ext uri="{FF2B5EF4-FFF2-40B4-BE49-F238E27FC236}">
                <a16:creationId xmlns:a16="http://schemas.microsoft.com/office/drawing/2014/main" id="{B17BACA6-E7C2-4AB0-B3D1-C2A9F4D5DAA1}"/>
              </a:ext>
            </a:extLst>
          </p:cNvPr>
          <p:cNvSpPr txBox="1">
            <a:spLocks/>
          </p:cNvSpPr>
          <p:nvPr/>
        </p:nvSpPr>
        <p:spPr>
          <a:xfrm>
            <a:off x="77707" y="86700"/>
            <a:ext cx="11600159"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Notasi</a:t>
            </a:r>
            <a:r>
              <a:rPr lang="en-US" dirty="0"/>
              <a:t> </a:t>
            </a:r>
            <a:r>
              <a:rPr lang="en-US" dirty="0" err="1"/>
              <a:t>Algoritmik</a:t>
            </a:r>
            <a:r>
              <a:rPr lang="en-US" dirty="0"/>
              <a:t> </a:t>
            </a:r>
            <a:r>
              <a:rPr lang="en-US" dirty="0" err="1"/>
              <a:t>Tabel</a:t>
            </a:r>
            <a:endParaRPr lang="id-ID" dirty="0"/>
          </a:p>
        </p:txBody>
      </p:sp>
      <p:sp>
        <p:nvSpPr>
          <p:cNvPr id="2" name="Rectangle 2">
            <a:extLst>
              <a:ext uri="{FF2B5EF4-FFF2-40B4-BE49-F238E27FC236}">
                <a16:creationId xmlns:a16="http://schemas.microsoft.com/office/drawing/2014/main" id="{8FE3BBCC-81D2-494D-A8D7-8431A8B36FE1}"/>
              </a:ext>
            </a:extLst>
          </p:cNvPr>
          <p:cNvSpPr>
            <a:spLocks noChangeArrowheads="1"/>
          </p:cNvSpPr>
          <p:nvPr/>
        </p:nvSpPr>
        <p:spPr bwMode="auto">
          <a:xfrm>
            <a:off x="486437" y="13563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67B67716-51A1-418F-9B48-055B7F3D31BF}"/>
              </a:ext>
            </a:extLst>
          </p:cNvPr>
          <p:cNvSpPr>
            <a:spLocks noChangeArrowheads="1"/>
          </p:cNvSpPr>
          <p:nvPr/>
        </p:nvSpPr>
        <p:spPr bwMode="auto">
          <a:xfrm>
            <a:off x="6152521" y="7277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a:extLst>
              <a:ext uri="{FF2B5EF4-FFF2-40B4-BE49-F238E27FC236}">
                <a16:creationId xmlns:a16="http://schemas.microsoft.com/office/drawing/2014/main" id="{BB2F0280-84AD-4F91-A1DD-B6E71C2C4232}"/>
              </a:ext>
            </a:extLst>
          </p:cNvPr>
          <p:cNvSpPr>
            <a:spLocks noChangeArrowheads="1"/>
          </p:cNvSpPr>
          <p:nvPr/>
        </p:nvSpPr>
        <p:spPr bwMode="auto">
          <a:xfrm>
            <a:off x="486437" y="1113667"/>
            <a:ext cx="14796841" cy="49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D2F9D1C7-FFCA-4D64-82F6-BA78E552E297}"/>
              </a:ext>
            </a:extLst>
          </p:cNvPr>
          <p:cNvPicPr>
            <a:picLocks noChangeAspect="1"/>
          </p:cNvPicPr>
          <p:nvPr/>
        </p:nvPicPr>
        <p:blipFill rotWithShape="1">
          <a:blip r:embed="rId2"/>
          <a:srcRect l="36268" t="27452" r="1861" b="47780"/>
          <a:stretch/>
        </p:blipFill>
        <p:spPr>
          <a:xfrm>
            <a:off x="220766" y="1508736"/>
            <a:ext cx="9938700" cy="2236908"/>
          </a:xfrm>
          <a:prstGeom prst="rect">
            <a:avLst/>
          </a:prstGeom>
        </p:spPr>
      </p:pic>
      <p:graphicFrame>
        <p:nvGraphicFramePr>
          <p:cNvPr id="10" name="Object 9">
            <a:extLst>
              <a:ext uri="{FF2B5EF4-FFF2-40B4-BE49-F238E27FC236}">
                <a16:creationId xmlns:a16="http://schemas.microsoft.com/office/drawing/2014/main" id="{C5AC0235-6A09-4D44-B6B7-694CE7038F00}"/>
              </a:ext>
            </a:extLst>
          </p:cNvPr>
          <p:cNvGraphicFramePr>
            <a:graphicFrameLocks noChangeAspect="1"/>
          </p:cNvGraphicFramePr>
          <p:nvPr>
            <p:extLst>
              <p:ext uri="{D42A27DB-BD31-4B8C-83A1-F6EECF244321}">
                <p14:modId xmlns:p14="http://schemas.microsoft.com/office/powerpoint/2010/main" val="209173354"/>
              </p:ext>
            </p:extLst>
          </p:nvPr>
        </p:nvGraphicFramePr>
        <p:xfrm>
          <a:off x="7974530" y="328874"/>
          <a:ext cx="3317355" cy="809371"/>
        </p:xfrm>
        <a:graphic>
          <a:graphicData uri="http://schemas.openxmlformats.org/presentationml/2006/ole">
            <mc:AlternateContent xmlns:mc="http://schemas.openxmlformats.org/markup-compatibility/2006">
              <mc:Choice xmlns:v="urn:schemas-microsoft-com:vml" Requires="v">
                <p:oleObj name="Visio" r:id="rId3" imgW="8639151" imgH="2114681" progId="Visio.Drawing.15">
                  <p:embed/>
                </p:oleObj>
              </mc:Choice>
              <mc:Fallback>
                <p:oleObj name="Visio" r:id="rId3" imgW="8639151" imgH="2114681" progId="Visio.Drawing.15">
                  <p:embed/>
                  <p:pic>
                    <p:nvPicPr>
                      <p:cNvPr id="4" name="Object 3">
                        <a:extLst>
                          <a:ext uri="{FF2B5EF4-FFF2-40B4-BE49-F238E27FC236}">
                            <a16:creationId xmlns:a16="http://schemas.microsoft.com/office/drawing/2014/main" id="{A2656A49-89C2-411D-80E8-C4FF884AE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4530" y="328874"/>
                        <a:ext cx="3317355" cy="809371"/>
                      </a:xfrm>
                      <a:prstGeom prst="rect">
                        <a:avLst/>
                      </a:prstGeom>
                      <a:noFill/>
                    </p:spPr>
                  </p:pic>
                </p:oleObj>
              </mc:Fallback>
            </mc:AlternateContent>
          </a:graphicData>
        </a:graphic>
      </p:graphicFrame>
      <p:graphicFrame>
        <p:nvGraphicFramePr>
          <p:cNvPr id="11" name="Object 10">
            <a:extLst>
              <a:ext uri="{FF2B5EF4-FFF2-40B4-BE49-F238E27FC236}">
                <a16:creationId xmlns:a16="http://schemas.microsoft.com/office/drawing/2014/main" id="{33C58CA7-B6DA-48A9-8025-3B3455BC89A4}"/>
              </a:ext>
            </a:extLst>
          </p:cNvPr>
          <p:cNvGraphicFramePr>
            <a:graphicFrameLocks noChangeAspect="1"/>
          </p:cNvGraphicFramePr>
          <p:nvPr>
            <p:extLst>
              <p:ext uri="{D42A27DB-BD31-4B8C-83A1-F6EECF244321}">
                <p14:modId xmlns:p14="http://schemas.microsoft.com/office/powerpoint/2010/main" val="3280920030"/>
              </p:ext>
            </p:extLst>
          </p:nvPr>
        </p:nvGraphicFramePr>
        <p:xfrm>
          <a:off x="9580264" y="3311813"/>
          <a:ext cx="2232630" cy="1562482"/>
        </p:xfrm>
        <a:graphic>
          <a:graphicData uri="http://schemas.openxmlformats.org/presentationml/2006/ole">
            <mc:AlternateContent xmlns:mc="http://schemas.openxmlformats.org/markup-compatibility/2006">
              <mc:Choice xmlns:v="urn:schemas-microsoft-com:vml" Requires="v">
                <p:oleObj name="Visio" r:id="rId5" imgW="8944008" imgH="6257859" progId="Visio.Drawing.15">
                  <p:embed/>
                </p:oleObj>
              </mc:Choice>
              <mc:Fallback>
                <p:oleObj name="Visio" r:id="rId5" imgW="8944008" imgH="6257859" progId="Visio.Drawing.15">
                  <p:embed/>
                  <p:pic>
                    <p:nvPicPr>
                      <p:cNvPr id="8" name="Object 7">
                        <a:extLst>
                          <a:ext uri="{FF2B5EF4-FFF2-40B4-BE49-F238E27FC236}">
                            <a16:creationId xmlns:a16="http://schemas.microsoft.com/office/drawing/2014/main" id="{D628BF54-D6DB-4EF6-8072-E2ADE78858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80264" y="3311813"/>
                        <a:ext cx="2232630" cy="1562482"/>
                      </a:xfrm>
                      <a:prstGeom prst="rect">
                        <a:avLst/>
                      </a:prstGeom>
                      <a:noFill/>
                    </p:spPr>
                  </p:pic>
                </p:oleObj>
              </mc:Fallback>
            </mc:AlternateContent>
          </a:graphicData>
        </a:graphic>
      </p:graphicFrame>
      <p:cxnSp>
        <p:nvCxnSpPr>
          <p:cNvPr id="12" name="Straight Arrow Connector 11">
            <a:extLst>
              <a:ext uri="{FF2B5EF4-FFF2-40B4-BE49-F238E27FC236}">
                <a16:creationId xmlns:a16="http://schemas.microsoft.com/office/drawing/2014/main" id="{37953AC4-6156-4AF6-9751-DFE123844556}"/>
              </a:ext>
            </a:extLst>
          </p:cNvPr>
          <p:cNvCxnSpPr/>
          <p:nvPr/>
        </p:nvCxnSpPr>
        <p:spPr>
          <a:xfrm flipV="1">
            <a:off x="7286324" y="1126593"/>
            <a:ext cx="798897" cy="8802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6A9DDBC-1C12-46DF-BF71-81558740B18A}"/>
              </a:ext>
            </a:extLst>
          </p:cNvPr>
          <p:cNvCxnSpPr>
            <a:cxnSpLocks/>
          </p:cNvCxnSpPr>
          <p:nvPr/>
        </p:nvCxnSpPr>
        <p:spPr>
          <a:xfrm>
            <a:off x="9461634" y="2796139"/>
            <a:ext cx="1034715" cy="63286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89190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887" y="1737063"/>
            <a:ext cx="2397026" cy="970450"/>
          </a:xfrm>
        </p:spPr>
        <p:txBody>
          <a:bodyPr/>
          <a:lstStyle/>
          <a:p>
            <a:r>
              <a:rPr lang="en-US" dirty="0" err="1"/>
              <a:t>Nomor</a:t>
            </a:r>
            <a:r>
              <a:rPr lang="en-US" dirty="0"/>
              <a:t> 1</a:t>
            </a:r>
            <a:endParaRPr lang="id-ID" dirty="0"/>
          </a:p>
        </p:txBody>
      </p:sp>
      <p:sp>
        <p:nvSpPr>
          <p:cNvPr id="3" name="Content Placeholder 2"/>
          <p:cNvSpPr>
            <a:spLocks noGrp="1"/>
          </p:cNvSpPr>
          <p:nvPr>
            <p:ph idx="1"/>
          </p:nvPr>
        </p:nvSpPr>
        <p:spPr>
          <a:xfrm>
            <a:off x="605383" y="2222288"/>
            <a:ext cx="3079925" cy="4188524"/>
          </a:xfrm>
        </p:spPr>
        <p:txBody>
          <a:bodyPr>
            <a:noAutofit/>
          </a:bodyPr>
          <a:lstStyle/>
          <a:p>
            <a:pPr marL="0"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a:t>
            </a:r>
            <a:r>
              <a:rPr lang="en-US" sz="2000" b="1" dirty="0" err="1">
                <a:effectLst/>
                <a:latin typeface="Calibri" panose="020F0502020204030204" pitchFamily="34" charset="0"/>
                <a:ea typeface="Calibri" panose="020F0502020204030204" pitchFamily="34" charset="0"/>
                <a:cs typeface="Times New Roman" panose="02020603050405020304" pitchFamily="18" charset="0"/>
              </a:rPr>
              <a:t>nama</a:t>
            </a:r>
            <a:r>
              <a:rPr lang="en-US" sz="2000" b="1" dirty="0">
                <a:effectLst/>
                <a:latin typeface="Calibri" panose="020F0502020204030204" pitchFamily="34" charset="0"/>
                <a:ea typeface="Calibri" panose="020F0502020204030204" pitchFamily="34" charset="0"/>
                <a:cs typeface="Times New Roman" panose="02020603050405020304" pitchFamily="18" charset="0"/>
              </a:rPr>
              <a:t> program: JumDeret1</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Buatlah</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teks</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algoritma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jika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diberikan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deret</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bilangan</a:t>
            </a:r>
            <a:r>
              <a:rPr lang="en-US" sz="20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dibentuk</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dari</a:t>
            </a:r>
            <a:r>
              <a:rPr lang="en-US" sz="2000" dirty="0">
                <a:effectLst/>
                <a:latin typeface="Calibri" panose="020F0502020204030204" pitchFamily="34" charset="0"/>
                <a:ea typeface="Calibri" panose="020F0502020204030204" pitchFamily="34" charset="0"/>
                <a:cs typeface="Times New Roman" panose="02020603050405020304" pitchFamily="18" charset="0"/>
              </a:rPr>
              <a:t> N integer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sembarang</a:t>
            </a:r>
            <a:r>
              <a:rPr lang="en-US" sz="2000" dirty="0">
                <a:effectLst/>
                <a:latin typeface="Calibri" panose="020F0502020204030204" pitchFamily="34" charset="0"/>
                <a:ea typeface="Calibri" panose="020F0502020204030204" pitchFamily="34" charset="0"/>
                <a:cs typeface="Times New Roman" panose="02020603050405020304" pitchFamily="18" charset="0"/>
              </a:rPr>
              <a:t> (N&gt;0)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adalah</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sebagai</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berikut</a:t>
            </a:r>
            <a:r>
              <a:rPr lang="en-US" sz="2000" dirty="0">
                <a:effectLst/>
                <a:latin typeface="Calibri" panose="020F0502020204030204" pitchFamily="34" charset="0"/>
                <a:ea typeface="Calibri" panose="020F0502020204030204" pitchFamily="34" charset="0"/>
                <a:cs typeface="Times New Roman" panose="02020603050405020304" pitchFamily="18" charset="0"/>
              </a:rPr>
              <a:t>: 1 + 2 + 3 + 4 + 5 + . . . + N,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maka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hitunglah</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jumlah</a:t>
            </a:r>
            <a:r>
              <a:rPr lang="en-US" sz="2000" dirty="0">
                <a:effectLst/>
                <a:latin typeface="Calibri" panose="020F0502020204030204" pitchFamily="34" charset="0"/>
                <a:ea typeface="Calibri" panose="020F0502020204030204" pitchFamily="34" charset="0"/>
                <a:cs typeface="Times New Roman" panose="02020603050405020304" pitchFamily="18" charset="0"/>
              </a:rPr>
              <a:t> total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deret</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bilangan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tersebut</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realisasikan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tanpa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tabel</a:t>
            </a:r>
            <a:r>
              <a:rPr lang="en-US" sz="2000" dirty="0">
                <a:effectLst/>
                <a:latin typeface="Calibri" panose="020F0502020204030204" pitchFamily="34" charset="0"/>
                <a:ea typeface="Calibri" panose="020F0502020204030204" pitchFamily="34" charset="0"/>
                <a:cs typeface="Times New Roman" panose="02020603050405020304" pitchFamily="18" charset="0"/>
              </a:rPr>
              <a:t>)</a:t>
            </a:r>
            <a:endParaRPr lang="en-US" sz="2000" dirty="0"/>
          </a:p>
        </p:txBody>
      </p:sp>
      <p:sp>
        <p:nvSpPr>
          <p:cNvPr id="5" name="Content Placeholder 2">
            <a:extLst>
              <a:ext uri="{FF2B5EF4-FFF2-40B4-BE49-F238E27FC236}">
                <a16:creationId xmlns:a16="http://schemas.microsoft.com/office/drawing/2014/main" id="{CA9F504B-A039-4AEA-8FFC-3C6BC3E03993}"/>
              </a:ext>
            </a:extLst>
          </p:cNvPr>
          <p:cNvSpPr txBox="1">
            <a:spLocks/>
          </p:cNvSpPr>
          <p:nvPr/>
        </p:nvSpPr>
        <p:spPr>
          <a:xfrm>
            <a:off x="4420805" y="2310973"/>
            <a:ext cx="2840182" cy="4188524"/>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a:t>
            </a:r>
            <a:r>
              <a:rPr lang="en-US" sz="2000" b="1" dirty="0" err="1">
                <a:effectLst/>
                <a:latin typeface="Calibri" panose="020F0502020204030204" pitchFamily="34" charset="0"/>
                <a:ea typeface="Calibri" panose="020F0502020204030204" pitchFamily="34" charset="0"/>
                <a:cs typeface="Times New Roman" panose="02020603050405020304" pitchFamily="18" charset="0"/>
              </a:rPr>
              <a:t>nama</a:t>
            </a:r>
            <a:r>
              <a:rPr lang="en-US" sz="2000" b="1" dirty="0">
                <a:effectLst/>
                <a:latin typeface="Calibri" panose="020F0502020204030204" pitchFamily="34" charset="0"/>
                <a:ea typeface="Calibri" panose="020F0502020204030204" pitchFamily="34" charset="0"/>
                <a:cs typeface="Times New Roman" panose="02020603050405020304" pitchFamily="18" charset="0"/>
              </a:rPr>
              <a:t> program: JumDeret2</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Buatlah</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teks</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algoritma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jika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diberikan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deret</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bilangan</a:t>
            </a:r>
            <a:r>
              <a:rPr lang="en-US" sz="20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dibentuk</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dari</a:t>
            </a:r>
            <a:r>
              <a:rPr lang="en-US" sz="2000" dirty="0">
                <a:effectLst/>
                <a:latin typeface="Calibri" panose="020F0502020204030204" pitchFamily="34" charset="0"/>
                <a:ea typeface="Calibri" panose="020F0502020204030204" pitchFamily="34" charset="0"/>
                <a:cs typeface="Times New Roman" panose="02020603050405020304" pitchFamily="18" charset="0"/>
              </a:rPr>
              <a:t> N integer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sembarang</a:t>
            </a:r>
            <a:r>
              <a:rPr lang="en-US" sz="2000" dirty="0">
                <a:effectLst/>
                <a:latin typeface="Calibri" panose="020F0502020204030204" pitchFamily="34" charset="0"/>
                <a:ea typeface="Calibri" panose="020F0502020204030204" pitchFamily="34" charset="0"/>
                <a:cs typeface="Times New Roman" panose="02020603050405020304" pitchFamily="18" charset="0"/>
              </a:rPr>
              <a:t> (N&gt;0)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adalah</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sebagai</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berikut</a:t>
            </a:r>
            <a:r>
              <a:rPr lang="en-US" sz="2000" dirty="0">
                <a:effectLst/>
                <a:latin typeface="Calibri" panose="020F0502020204030204" pitchFamily="34" charset="0"/>
                <a:ea typeface="Calibri" panose="020F0502020204030204" pitchFamily="34" charset="0"/>
                <a:cs typeface="Times New Roman" panose="02020603050405020304" pitchFamily="18" charset="0"/>
              </a:rPr>
              <a:t>: 1 + 2 + 3 + 4 + 5 + . . . + N,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maka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hitunglah</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jumlah</a:t>
            </a:r>
            <a:r>
              <a:rPr lang="en-US" sz="2000" dirty="0">
                <a:effectLst/>
                <a:latin typeface="Calibri" panose="020F0502020204030204" pitchFamily="34" charset="0"/>
                <a:ea typeface="Calibri" panose="020F0502020204030204" pitchFamily="34" charset="0"/>
                <a:cs typeface="Times New Roman" panose="02020603050405020304" pitchFamily="18" charset="0"/>
              </a:rPr>
              <a:t> total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deret</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bilangan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tersebut</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realisasikan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tabel</a:t>
            </a:r>
            <a:r>
              <a:rPr lang="en-US" sz="2000" dirty="0">
                <a:effectLst/>
                <a:latin typeface="Calibri" panose="020F0502020204030204" pitchFamily="34" charset="0"/>
                <a:ea typeface="Calibri" panose="020F0502020204030204" pitchFamily="34" charset="0"/>
                <a:cs typeface="Times New Roman" panose="02020603050405020304" pitchFamily="18" charset="0"/>
              </a:rPr>
              <a:t>)</a:t>
            </a:r>
            <a:endParaRPr lang="en-US" sz="2000" dirty="0"/>
          </a:p>
        </p:txBody>
      </p:sp>
      <p:sp>
        <p:nvSpPr>
          <p:cNvPr id="6" name="Content Placeholder 2">
            <a:extLst>
              <a:ext uri="{FF2B5EF4-FFF2-40B4-BE49-F238E27FC236}">
                <a16:creationId xmlns:a16="http://schemas.microsoft.com/office/drawing/2014/main" id="{6881DBC6-50C1-48F5-A8D3-AB3CCF003F44}"/>
              </a:ext>
            </a:extLst>
          </p:cNvPr>
          <p:cNvSpPr txBox="1">
            <a:spLocks/>
          </p:cNvSpPr>
          <p:nvPr/>
        </p:nvSpPr>
        <p:spPr>
          <a:xfrm>
            <a:off x="8621745" y="2328304"/>
            <a:ext cx="2964872" cy="4410595"/>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just">
              <a:lnSpc>
                <a:spcPct val="150000"/>
              </a:lnSpc>
              <a:spcBef>
                <a:spcPts val="0"/>
              </a:spcBef>
              <a:spcAft>
                <a:spcPts val="0"/>
              </a:spcAft>
              <a:buFont typeface="Wingdings 2" charset="2"/>
              <a:buNone/>
            </a:pPr>
            <a:r>
              <a:rPr lang="en-US" dirty="0">
                <a:latin typeface="Calibri" panose="020F0502020204030204" pitchFamily="34" charset="0"/>
                <a:ea typeface="Calibri" panose="020F0502020204030204" pitchFamily="34" charset="0"/>
                <a:cs typeface="Times New Roman" panose="02020603050405020304" pitchFamily="18" charset="0"/>
              </a:rPr>
              <a:t>(</a:t>
            </a:r>
            <a:r>
              <a:rPr lang="en-US" b="1" dirty="0" err="1">
                <a:latin typeface="Calibri" panose="020F0502020204030204" pitchFamily="34" charset="0"/>
                <a:ea typeface="Calibri" panose="020F0502020204030204" pitchFamily="34" charset="0"/>
                <a:cs typeface="Times New Roman" panose="02020603050405020304" pitchFamily="18" charset="0"/>
              </a:rPr>
              <a:t>nama</a:t>
            </a:r>
            <a:r>
              <a:rPr lang="en-US" b="1" dirty="0">
                <a:latin typeface="Calibri" panose="020F0502020204030204" pitchFamily="34" charset="0"/>
                <a:ea typeface="Calibri" panose="020F0502020204030204" pitchFamily="34" charset="0"/>
                <a:cs typeface="Times New Roman" panose="02020603050405020304" pitchFamily="18" charset="0"/>
              </a:rPr>
              <a:t> program: JumDeret3</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Buatlah</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teks</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algoritma</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jika</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diberikan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deret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bilangan</a:t>
            </a:r>
            <a:r>
              <a:rPr lang="en-US" dirty="0">
                <a:latin typeface="Calibri" panose="020F0502020204030204" pitchFamily="34" charset="0"/>
                <a:ea typeface="Calibri" panose="020F0502020204030204" pitchFamily="34" charset="0"/>
                <a:cs typeface="Times New Roman" panose="02020603050405020304" pitchFamily="18" charset="0"/>
              </a:rPr>
              <a:t> yang </a:t>
            </a:r>
            <a:r>
              <a:rPr lang="en-US" dirty="0" err="1">
                <a:latin typeface="Calibri" panose="020F0502020204030204" pitchFamily="34" charset="0"/>
                <a:ea typeface="Calibri" panose="020F0502020204030204" pitchFamily="34" charset="0"/>
                <a:cs typeface="Times New Roman" panose="02020603050405020304" pitchFamily="18" charset="0"/>
              </a:rPr>
              <a:t>dapat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dibentuk</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dari</a:t>
            </a:r>
            <a:r>
              <a:rPr lang="en-US" dirty="0">
                <a:latin typeface="Calibri" panose="020F0502020204030204" pitchFamily="34" charset="0"/>
                <a:ea typeface="Calibri" panose="020F0502020204030204" pitchFamily="34" charset="0"/>
                <a:cs typeface="Times New Roman" panose="02020603050405020304" pitchFamily="18" charset="0"/>
              </a:rPr>
              <a:t> N integer </a:t>
            </a:r>
            <a:r>
              <a:rPr lang="en-US" dirty="0" err="1">
                <a:latin typeface="Calibri" panose="020F0502020204030204" pitchFamily="34" charset="0"/>
                <a:ea typeface="Calibri" panose="020F0502020204030204" pitchFamily="34" charset="0"/>
                <a:cs typeface="Times New Roman" panose="02020603050405020304" pitchFamily="18" charset="0"/>
              </a:rPr>
              <a:t>sembarang</a:t>
            </a:r>
            <a:r>
              <a:rPr lang="en-US" dirty="0">
                <a:latin typeface="Calibri" panose="020F0502020204030204" pitchFamily="34" charset="0"/>
                <a:ea typeface="Calibri" panose="020F0502020204030204" pitchFamily="34" charset="0"/>
                <a:cs typeface="Times New Roman" panose="02020603050405020304" pitchFamily="18" charset="0"/>
              </a:rPr>
              <a:t> (N&gt;0) </a:t>
            </a:r>
            <a:r>
              <a:rPr lang="en-US" dirty="0" err="1">
                <a:latin typeface="Calibri" panose="020F0502020204030204" pitchFamily="34" charset="0"/>
                <a:ea typeface="Calibri" panose="020F0502020204030204" pitchFamily="34" charset="0"/>
                <a:cs typeface="Times New Roman" panose="02020603050405020304" pitchFamily="18" charset="0"/>
              </a:rPr>
              <a:t>adalah</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sebagai</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berikut</a:t>
            </a:r>
            <a:r>
              <a:rPr lang="en-US" dirty="0">
                <a:latin typeface="Calibri" panose="020F0502020204030204" pitchFamily="34" charset="0"/>
                <a:ea typeface="Calibri" panose="020F0502020204030204" pitchFamily="34" charset="0"/>
                <a:cs typeface="Times New Roman" panose="02020603050405020304" pitchFamily="18" charset="0"/>
              </a:rPr>
              <a:t>: -1 + 2 - 3 + 4 - 5 + . . . - N, </a:t>
            </a:r>
            <a:r>
              <a:rPr lang="en-US" dirty="0" err="1">
                <a:latin typeface="Calibri" panose="020F0502020204030204" pitchFamily="34" charset="0"/>
                <a:ea typeface="Calibri" panose="020F0502020204030204" pitchFamily="34" charset="0"/>
                <a:cs typeface="Times New Roman" panose="02020603050405020304" pitchFamily="18" charset="0"/>
              </a:rPr>
              <a:t>maka</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hitunglah</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jumlah</a:t>
            </a:r>
            <a:r>
              <a:rPr lang="en-US" dirty="0">
                <a:latin typeface="Calibri" panose="020F0502020204030204" pitchFamily="34" charset="0"/>
                <a:ea typeface="Calibri" panose="020F0502020204030204" pitchFamily="34" charset="0"/>
                <a:cs typeface="Times New Roman" panose="02020603050405020304" pitchFamily="18" charset="0"/>
              </a:rPr>
              <a:t> total </a:t>
            </a:r>
            <a:r>
              <a:rPr lang="en-US" dirty="0" err="1">
                <a:latin typeface="Calibri" panose="020F0502020204030204" pitchFamily="34" charset="0"/>
                <a:ea typeface="Calibri" panose="020F0502020204030204" pitchFamily="34" charset="0"/>
                <a:cs typeface="Times New Roman" panose="02020603050405020304" pitchFamily="18" charset="0"/>
              </a:rPr>
              <a:t>deret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bilangan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tersebut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realisasikan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tanpa</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tabel</a:t>
            </a:r>
            <a:r>
              <a:rPr lang="en-US" dirty="0">
                <a:latin typeface="Calibri" panose="020F0502020204030204" pitchFamily="34" charset="0"/>
                <a:ea typeface="Calibri" panose="020F0502020204030204" pitchFamily="34" charset="0"/>
                <a:cs typeface="Times New Roman" panose="02020603050405020304" pitchFamily="18" charset="0"/>
              </a:rPr>
              <a:t>)</a:t>
            </a:r>
          </a:p>
        </p:txBody>
      </p:sp>
      <p:sp>
        <p:nvSpPr>
          <p:cNvPr id="7" name="Title 1">
            <a:extLst>
              <a:ext uri="{FF2B5EF4-FFF2-40B4-BE49-F238E27FC236}">
                <a16:creationId xmlns:a16="http://schemas.microsoft.com/office/drawing/2014/main" id="{C1FA6EDE-8565-4A0A-AFB0-7FAACAD49982}"/>
              </a:ext>
            </a:extLst>
          </p:cNvPr>
          <p:cNvSpPr txBox="1">
            <a:spLocks/>
          </p:cNvSpPr>
          <p:nvPr/>
        </p:nvSpPr>
        <p:spPr>
          <a:xfrm>
            <a:off x="4345827" y="1624419"/>
            <a:ext cx="2397026"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Nomor</a:t>
            </a:r>
            <a:r>
              <a:rPr lang="en-US" dirty="0"/>
              <a:t> 2</a:t>
            </a:r>
            <a:endParaRPr lang="id-ID" dirty="0"/>
          </a:p>
        </p:txBody>
      </p:sp>
      <p:sp>
        <p:nvSpPr>
          <p:cNvPr id="8" name="Title 1">
            <a:extLst>
              <a:ext uri="{FF2B5EF4-FFF2-40B4-BE49-F238E27FC236}">
                <a16:creationId xmlns:a16="http://schemas.microsoft.com/office/drawing/2014/main" id="{A24C39ED-6F31-40CF-936D-F0A5C701BBCF}"/>
              </a:ext>
            </a:extLst>
          </p:cNvPr>
          <p:cNvSpPr txBox="1">
            <a:spLocks/>
          </p:cNvSpPr>
          <p:nvPr/>
        </p:nvSpPr>
        <p:spPr>
          <a:xfrm>
            <a:off x="8621745" y="1624419"/>
            <a:ext cx="2397026"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Nomor</a:t>
            </a:r>
            <a:r>
              <a:rPr lang="en-US" dirty="0"/>
              <a:t> 3</a:t>
            </a:r>
            <a:endParaRPr lang="id-ID" dirty="0"/>
          </a:p>
        </p:txBody>
      </p:sp>
      <p:sp>
        <p:nvSpPr>
          <p:cNvPr id="9" name="Title 1">
            <a:extLst>
              <a:ext uri="{FF2B5EF4-FFF2-40B4-BE49-F238E27FC236}">
                <a16:creationId xmlns:a16="http://schemas.microsoft.com/office/drawing/2014/main" id="{DDFFC8A2-D1D7-4B12-B649-C42FF84B4AEC}"/>
              </a:ext>
            </a:extLst>
          </p:cNvPr>
          <p:cNvSpPr txBox="1">
            <a:spLocks/>
          </p:cNvSpPr>
          <p:nvPr/>
        </p:nvSpPr>
        <p:spPr>
          <a:xfrm>
            <a:off x="810001" y="40669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Soal</a:t>
            </a:r>
            <a:r>
              <a:rPr lang="en-US" dirty="0"/>
              <a:t> Latihan </a:t>
            </a:r>
            <a:r>
              <a:rPr lang="en-US" dirty="0" err="1"/>
              <a:t>Tabel</a:t>
            </a:r>
            <a:endParaRPr lang="id-ID" dirty="0"/>
          </a:p>
        </p:txBody>
      </p:sp>
    </p:spTree>
    <p:extLst>
      <p:ext uri="{BB962C8B-B14F-4D97-AF65-F5344CB8AC3E}">
        <p14:creationId xmlns:p14="http://schemas.microsoft.com/office/powerpoint/2010/main" val="31923510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Nomor</a:t>
            </a:r>
            <a:r>
              <a:rPr lang="en-US" dirty="0"/>
              <a:t> 1</a:t>
            </a:r>
            <a:endParaRPr lang="id-ID" dirty="0"/>
          </a:p>
        </p:txBody>
      </p:sp>
      <p:sp>
        <p:nvSpPr>
          <p:cNvPr id="3" name="Content Placeholder 2"/>
          <p:cNvSpPr>
            <a:spLocks noGrp="1"/>
          </p:cNvSpPr>
          <p:nvPr>
            <p:ph idx="1"/>
          </p:nvPr>
        </p:nvSpPr>
        <p:spPr>
          <a:xfrm>
            <a:off x="180110" y="2222287"/>
            <a:ext cx="2840182" cy="4188524"/>
          </a:xfrm>
        </p:spPr>
        <p:txBody>
          <a:bodyPr>
            <a:noAutofit/>
          </a:bodyPr>
          <a:lstStyle/>
          <a:p>
            <a:pPr marL="0"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a:t>
            </a:r>
            <a:r>
              <a:rPr lang="en-US" sz="2000" b="1" dirty="0" err="1">
                <a:effectLst/>
                <a:latin typeface="Calibri" panose="020F0502020204030204" pitchFamily="34" charset="0"/>
                <a:ea typeface="Calibri" panose="020F0502020204030204" pitchFamily="34" charset="0"/>
                <a:cs typeface="Times New Roman" panose="02020603050405020304" pitchFamily="18" charset="0"/>
              </a:rPr>
              <a:t>nama</a:t>
            </a:r>
            <a:r>
              <a:rPr lang="en-US" sz="2000" b="1" dirty="0">
                <a:effectLst/>
                <a:latin typeface="Calibri" panose="020F0502020204030204" pitchFamily="34" charset="0"/>
                <a:ea typeface="Calibri" panose="020F0502020204030204" pitchFamily="34" charset="0"/>
                <a:cs typeface="Times New Roman" panose="02020603050405020304" pitchFamily="18" charset="0"/>
              </a:rPr>
              <a:t> program: JumDeret1</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Buatlah</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teks</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algoritma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jika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diberikan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deret</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bilangan</a:t>
            </a:r>
            <a:r>
              <a:rPr lang="en-US" sz="20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dibentuk</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dari</a:t>
            </a:r>
            <a:r>
              <a:rPr lang="en-US" sz="2000" dirty="0">
                <a:effectLst/>
                <a:latin typeface="Calibri" panose="020F0502020204030204" pitchFamily="34" charset="0"/>
                <a:ea typeface="Calibri" panose="020F0502020204030204" pitchFamily="34" charset="0"/>
                <a:cs typeface="Times New Roman" panose="02020603050405020304" pitchFamily="18" charset="0"/>
              </a:rPr>
              <a:t> N integer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sembarang</a:t>
            </a:r>
            <a:r>
              <a:rPr lang="en-US" sz="2000" dirty="0">
                <a:effectLst/>
                <a:latin typeface="Calibri" panose="020F0502020204030204" pitchFamily="34" charset="0"/>
                <a:ea typeface="Calibri" panose="020F0502020204030204" pitchFamily="34" charset="0"/>
                <a:cs typeface="Times New Roman" panose="02020603050405020304" pitchFamily="18" charset="0"/>
              </a:rPr>
              <a:t> (N&gt;0)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adalah</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sebagai</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berikut</a:t>
            </a:r>
            <a:r>
              <a:rPr lang="en-US" sz="2000" dirty="0">
                <a:effectLst/>
                <a:latin typeface="Calibri" panose="020F0502020204030204" pitchFamily="34" charset="0"/>
                <a:ea typeface="Calibri" panose="020F0502020204030204" pitchFamily="34" charset="0"/>
                <a:cs typeface="Times New Roman" panose="02020603050405020304" pitchFamily="18" charset="0"/>
              </a:rPr>
              <a:t>: 1 + 2 + 3 + 4 + 5 + . . . + N,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maka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hitunglah</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jumlah</a:t>
            </a:r>
            <a:r>
              <a:rPr lang="en-US" sz="2000" dirty="0">
                <a:effectLst/>
                <a:latin typeface="Calibri" panose="020F0502020204030204" pitchFamily="34" charset="0"/>
                <a:ea typeface="Calibri" panose="020F0502020204030204" pitchFamily="34" charset="0"/>
                <a:cs typeface="Times New Roman" panose="02020603050405020304" pitchFamily="18" charset="0"/>
              </a:rPr>
              <a:t> total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deret</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bilangan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tersebut</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realisasikan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tanpa</a:t>
            </a:r>
            <a:r>
              <a:rPr lang="en-US" sz="2000" dirty="0">
                <a:effectLst/>
                <a:latin typeface="Calibri" panose="020F0502020204030204" pitchFamily="34" charset="0"/>
                <a:ea typeface="Calibri" panose="020F0502020204030204" pitchFamily="34" charset="0"/>
                <a:cs typeface="Times New Roman" panose="02020603050405020304" pitchFamily="18" charset="0"/>
              </a:rPr>
              <a:t> array)</a:t>
            </a:r>
            <a:endParaRPr lang="en-US" sz="2000" dirty="0"/>
          </a:p>
        </p:txBody>
      </p:sp>
      <p:pic>
        <p:nvPicPr>
          <p:cNvPr id="4" name="Picture 3">
            <a:extLst>
              <a:ext uri="{FF2B5EF4-FFF2-40B4-BE49-F238E27FC236}">
                <a16:creationId xmlns:a16="http://schemas.microsoft.com/office/drawing/2014/main" id="{EB22E97D-4092-44AE-A9BC-DEAE995E9BD7}"/>
              </a:ext>
            </a:extLst>
          </p:cNvPr>
          <p:cNvPicPr>
            <a:picLocks noChangeAspect="1"/>
          </p:cNvPicPr>
          <p:nvPr/>
        </p:nvPicPr>
        <p:blipFill rotWithShape="1">
          <a:blip r:embed="rId2"/>
          <a:srcRect l="19432" t="28677" r="32500" b="12304"/>
          <a:stretch/>
        </p:blipFill>
        <p:spPr>
          <a:xfrm>
            <a:off x="3165761" y="384842"/>
            <a:ext cx="8729401" cy="6025969"/>
          </a:xfrm>
          <a:prstGeom prst="rect">
            <a:avLst/>
          </a:prstGeom>
        </p:spPr>
      </p:pic>
    </p:spTree>
    <p:extLst>
      <p:ext uri="{BB962C8B-B14F-4D97-AF65-F5344CB8AC3E}">
        <p14:creationId xmlns:p14="http://schemas.microsoft.com/office/powerpoint/2010/main" val="13173098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Nomor</a:t>
            </a:r>
            <a:r>
              <a:rPr lang="en-US" dirty="0"/>
              <a:t> 2</a:t>
            </a:r>
            <a:endParaRPr lang="id-ID" dirty="0"/>
          </a:p>
        </p:txBody>
      </p:sp>
      <p:pic>
        <p:nvPicPr>
          <p:cNvPr id="5" name="Picture 4">
            <a:extLst>
              <a:ext uri="{FF2B5EF4-FFF2-40B4-BE49-F238E27FC236}">
                <a16:creationId xmlns:a16="http://schemas.microsoft.com/office/drawing/2014/main" id="{B0336EA7-6D1F-4A5F-B265-6B30C85C7BD0}"/>
              </a:ext>
            </a:extLst>
          </p:cNvPr>
          <p:cNvPicPr>
            <a:picLocks noChangeAspect="1"/>
          </p:cNvPicPr>
          <p:nvPr/>
        </p:nvPicPr>
        <p:blipFill rotWithShape="1">
          <a:blip r:embed="rId2"/>
          <a:srcRect l="21477" t="26858" r="28636" b="9677"/>
          <a:stretch/>
        </p:blipFill>
        <p:spPr>
          <a:xfrm>
            <a:off x="3283526" y="207820"/>
            <a:ext cx="8730450" cy="6244557"/>
          </a:xfrm>
          <a:prstGeom prst="rect">
            <a:avLst/>
          </a:prstGeom>
        </p:spPr>
      </p:pic>
      <p:sp>
        <p:nvSpPr>
          <p:cNvPr id="6" name="Content Placeholder 2">
            <a:extLst>
              <a:ext uri="{FF2B5EF4-FFF2-40B4-BE49-F238E27FC236}">
                <a16:creationId xmlns:a16="http://schemas.microsoft.com/office/drawing/2014/main" id="{9856DC66-C97A-45F1-A095-6B0DA03EDEDA}"/>
              </a:ext>
            </a:extLst>
          </p:cNvPr>
          <p:cNvSpPr txBox="1">
            <a:spLocks/>
          </p:cNvSpPr>
          <p:nvPr/>
        </p:nvSpPr>
        <p:spPr>
          <a:xfrm>
            <a:off x="180110" y="2222287"/>
            <a:ext cx="2840182" cy="4188524"/>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a:t>
            </a:r>
            <a:r>
              <a:rPr lang="en-US" sz="2000" b="1" dirty="0" err="1">
                <a:effectLst/>
                <a:latin typeface="Calibri" panose="020F0502020204030204" pitchFamily="34" charset="0"/>
                <a:ea typeface="Calibri" panose="020F0502020204030204" pitchFamily="34" charset="0"/>
                <a:cs typeface="Times New Roman" panose="02020603050405020304" pitchFamily="18" charset="0"/>
              </a:rPr>
              <a:t>nama</a:t>
            </a:r>
            <a:r>
              <a:rPr lang="en-US" sz="2000" b="1" dirty="0">
                <a:effectLst/>
                <a:latin typeface="Calibri" panose="020F0502020204030204" pitchFamily="34" charset="0"/>
                <a:ea typeface="Calibri" panose="020F0502020204030204" pitchFamily="34" charset="0"/>
                <a:cs typeface="Times New Roman" panose="02020603050405020304" pitchFamily="18" charset="0"/>
              </a:rPr>
              <a:t> program: JumDeret2</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Buatlah</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teks</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algoritma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jika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diberikan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deret</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bilangan</a:t>
            </a:r>
            <a:r>
              <a:rPr lang="en-US" sz="20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dibentuk</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dari</a:t>
            </a:r>
            <a:r>
              <a:rPr lang="en-US" sz="2000" dirty="0">
                <a:effectLst/>
                <a:latin typeface="Calibri" panose="020F0502020204030204" pitchFamily="34" charset="0"/>
                <a:ea typeface="Calibri" panose="020F0502020204030204" pitchFamily="34" charset="0"/>
                <a:cs typeface="Times New Roman" panose="02020603050405020304" pitchFamily="18" charset="0"/>
              </a:rPr>
              <a:t> N integer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sembarang</a:t>
            </a:r>
            <a:r>
              <a:rPr lang="en-US" sz="2000" dirty="0">
                <a:effectLst/>
                <a:latin typeface="Calibri" panose="020F0502020204030204" pitchFamily="34" charset="0"/>
                <a:ea typeface="Calibri" panose="020F0502020204030204" pitchFamily="34" charset="0"/>
                <a:cs typeface="Times New Roman" panose="02020603050405020304" pitchFamily="18" charset="0"/>
              </a:rPr>
              <a:t> (N&gt;0)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adalah</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sebagai</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berikut</a:t>
            </a:r>
            <a:r>
              <a:rPr lang="en-US" sz="2000" dirty="0">
                <a:effectLst/>
                <a:latin typeface="Calibri" panose="020F0502020204030204" pitchFamily="34" charset="0"/>
                <a:ea typeface="Calibri" panose="020F0502020204030204" pitchFamily="34" charset="0"/>
                <a:cs typeface="Times New Roman" panose="02020603050405020304" pitchFamily="18" charset="0"/>
              </a:rPr>
              <a:t>: 1 + 2 + 3 + 4 + 5 + . . . + N,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maka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hitunglah</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jumlah</a:t>
            </a:r>
            <a:r>
              <a:rPr lang="en-US" sz="2000" dirty="0">
                <a:effectLst/>
                <a:latin typeface="Calibri" panose="020F0502020204030204" pitchFamily="34" charset="0"/>
                <a:ea typeface="Calibri" panose="020F0502020204030204" pitchFamily="34" charset="0"/>
                <a:cs typeface="Times New Roman" panose="02020603050405020304" pitchFamily="18" charset="0"/>
              </a:rPr>
              <a:t> total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deret</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bilangan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tersebut</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realisasikan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array)</a:t>
            </a:r>
            <a:endParaRPr lang="en-US" sz="2000" dirty="0"/>
          </a:p>
        </p:txBody>
      </p:sp>
      <p:cxnSp>
        <p:nvCxnSpPr>
          <p:cNvPr id="8" name="Straight Connector 7">
            <a:extLst>
              <a:ext uri="{FF2B5EF4-FFF2-40B4-BE49-F238E27FC236}">
                <a16:creationId xmlns:a16="http://schemas.microsoft.com/office/drawing/2014/main" id="{D5B83F79-B82E-4044-90AB-EA6BAD4CEE09}"/>
              </a:ext>
            </a:extLst>
          </p:cNvPr>
          <p:cNvCxnSpPr>
            <a:cxnSpLocks/>
          </p:cNvCxnSpPr>
          <p:nvPr/>
        </p:nvCxnSpPr>
        <p:spPr>
          <a:xfrm>
            <a:off x="4724398" y="1981201"/>
            <a:ext cx="734291"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927128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Nomor</a:t>
            </a:r>
            <a:r>
              <a:rPr lang="en-US" dirty="0"/>
              <a:t> 3</a:t>
            </a:r>
            <a:endParaRPr lang="id-ID" dirty="0"/>
          </a:p>
        </p:txBody>
      </p:sp>
      <p:pic>
        <p:nvPicPr>
          <p:cNvPr id="4" name="Picture 3">
            <a:extLst>
              <a:ext uri="{FF2B5EF4-FFF2-40B4-BE49-F238E27FC236}">
                <a16:creationId xmlns:a16="http://schemas.microsoft.com/office/drawing/2014/main" id="{86E6DD0F-1170-4AFD-9432-BA9A623760ED}"/>
              </a:ext>
            </a:extLst>
          </p:cNvPr>
          <p:cNvPicPr>
            <a:picLocks noChangeAspect="1"/>
          </p:cNvPicPr>
          <p:nvPr/>
        </p:nvPicPr>
        <p:blipFill rotWithShape="1">
          <a:blip r:embed="rId2"/>
          <a:srcRect l="29091" t="28272" r="27272" b="9071"/>
          <a:stretch/>
        </p:blipFill>
        <p:spPr>
          <a:xfrm>
            <a:off x="3435925" y="225117"/>
            <a:ext cx="8465129" cy="6407765"/>
          </a:xfrm>
          <a:prstGeom prst="rect">
            <a:avLst/>
          </a:prstGeom>
        </p:spPr>
      </p:pic>
      <p:sp>
        <p:nvSpPr>
          <p:cNvPr id="6" name="Content Placeholder 2">
            <a:extLst>
              <a:ext uri="{FF2B5EF4-FFF2-40B4-BE49-F238E27FC236}">
                <a16:creationId xmlns:a16="http://schemas.microsoft.com/office/drawing/2014/main" id="{3CE2EB53-CBC8-4DEF-B947-33594FCE5E9E}"/>
              </a:ext>
            </a:extLst>
          </p:cNvPr>
          <p:cNvSpPr>
            <a:spLocks noGrp="1"/>
          </p:cNvSpPr>
          <p:nvPr>
            <p:ph idx="1"/>
          </p:nvPr>
        </p:nvSpPr>
        <p:spPr>
          <a:xfrm>
            <a:off x="180110" y="2111446"/>
            <a:ext cx="2964872" cy="4410595"/>
          </a:xfrm>
        </p:spPr>
        <p:txBody>
          <a:bodyPr>
            <a:noAutofit/>
          </a:bodyPr>
          <a:lstStyle/>
          <a:p>
            <a:pPr marL="0" marR="0" lvl="0" indent="0" algn="just">
              <a:lnSpc>
                <a:spcPct val="150000"/>
              </a:lnSpc>
              <a:spcBef>
                <a:spcPts val="0"/>
              </a:spcBef>
              <a:spcAft>
                <a:spcPts val="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nama</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program: JumDeret3</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Buatlah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teks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algoritma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jika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diberikan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deret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bilangan</a:t>
            </a:r>
            <a:r>
              <a:rPr lang="en-US" sz="18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dibentuk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dari</a:t>
            </a:r>
            <a:r>
              <a:rPr lang="en-US" sz="1800" dirty="0">
                <a:effectLst/>
                <a:latin typeface="Calibri" panose="020F0502020204030204" pitchFamily="34" charset="0"/>
                <a:ea typeface="Calibri" panose="020F0502020204030204" pitchFamily="34" charset="0"/>
                <a:cs typeface="Times New Roman" panose="02020603050405020304" pitchFamily="18" charset="0"/>
              </a:rPr>
              <a:t> N integer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sembarang</a:t>
            </a:r>
            <a:r>
              <a:rPr lang="en-US" sz="1800" dirty="0">
                <a:effectLst/>
                <a:latin typeface="Calibri" panose="020F0502020204030204" pitchFamily="34" charset="0"/>
                <a:ea typeface="Calibri" panose="020F0502020204030204" pitchFamily="34" charset="0"/>
                <a:cs typeface="Times New Roman" panose="02020603050405020304" pitchFamily="18" charset="0"/>
              </a:rPr>
              <a:t> (N&gt;0)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adalah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sebagai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berikut</a:t>
            </a:r>
            <a:r>
              <a:rPr lang="en-US" sz="1800" dirty="0">
                <a:effectLst/>
                <a:latin typeface="Calibri" panose="020F0502020204030204" pitchFamily="34" charset="0"/>
                <a:ea typeface="Calibri" panose="020F0502020204030204" pitchFamily="34" charset="0"/>
                <a:cs typeface="Times New Roman" panose="02020603050405020304" pitchFamily="18" charset="0"/>
              </a:rPr>
              <a:t>: -1 + 2 - 3 + 4 - 5 + . . . - 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maka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hitunglah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jumlah</a:t>
            </a:r>
            <a:r>
              <a:rPr lang="en-US" sz="1800" dirty="0">
                <a:effectLst/>
                <a:latin typeface="Calibri" panose="020F0502020204030204" pitchFamily="34" charset="0"/>
                <a:ea typeface="Calibri" panose="020F0502020204030204" pitchFamily="34" charset="0"/>
                <a:cs typeface="Times New Roman" panose="02020603050405020304" pitchFamily="18" charset="0"/>
              </a:rPr>
              <a:t> total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deret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bilangan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tersebut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realisasikan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tanpa</a:t>
            </a:r>
            <a:r>
              <a:rPr lang="en-US" sz="1800" dirty="0">
                <a:effectLst/>
                <a:latin typeface="Calibri" panose="020F0502020204030204" pitchFamily="34" charset="0"/>
                <a:ea typeface="Calibri" panose="020F0502020204030204" pitchFamily="34" charset="0"/>
                <a:cs typeface="Times New Roman" panose="02020603050405020304" pitchFamily="18" charset="0"/>
              </a:rPr>
              <a:t> array)</a:t>
            </a:r>
          </a:p>
        </p:txBody>
      </p:sp>
    </p:spTree>
    <p:extLst>
      <p:ext uri="{BB962C8B-B14F-4D97-AF65-F5344CB8AC3E}">
        <p14:creationId xmlns:p14="http://schemas.microsoft.com/office/powerpoint/2010/main" val="30786415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0001" y="1396139"/>
            <a:ext cx="10572000" cy="2632523"/>
          </a:xfrm>
        </p:spPr>
        <p:txBody>
          <a:bodyPr/>
          <a:lstStyle/>
          <a:p>
            <a:r>
              <a:rPr lang="en-US" dirty="0"/>
              <a:t>Mana yang </a:t>
            </a:r>
            <a:r>
              <a:rPr lang="en-US" dirty="0" err="1"/>
              <a:t>lebih</a:t>
            </a:r>
            <a:r>
              <a:rPr lang="en-US" dirty="0"/>
              <a:t> </a:t>
            </a:r>
            <a:r>
              <a:rPr lang="en-US" dirty="0" err="1"/>
              <a:t>cepat</a:t>
            </a:r>
            <a:r>
              <a:rPr lang="en-US" dirty="0"/>
              <a:t> </a:t>
            </a:r>
            <a:r>
              <a:rPr lang="en-US" dirty="0" err="1"/>
              <a:t>solusi</a:t>
            </a:r>
            <a:r>
              <a:rPr lang="en-US" dirty="0"/>
              <a:t> </a:t>
            </a:r>
            <a:r>
              <a:rPr lang="en-US" dirty="0" err="1"/>
              <a:t>dengan</a:t>
            </a:r>
            <a:r>
              <a:rPr lang="en-US" dirty="0"/>
              <a:t> </a:t>
            </a:r>
            <a:r>
              <a:rPr lang="en-US" dirty="0" err="1"/>
              <a:t>tabel</a:t>
            </a:r>
            <a:r>
              <a:rPr lang="en-US" dirty="0"/>
              <a:t> </a:t>
            </a:r>
            <a:r>
              <a:rPr lang="en-US" dirty="0" err="1"/>
              <a:t>atau</a:t>
            </a:r>
            <a:r>
              <a:rPr lang="en-US" dirty="0"/>
              <a:t> </a:t>
            </a:r>
            <a:r>
              <a:rPr lang="en-US" dirty="0" err="1"/>
              <a:t>tanpa</a:t>
            </a:r>
            <a:r>
              <a:rPr lang="en-US" dirty="0"/>
              <a:t> </a:t>
            </a:r>
            <a:r>
              <a:rPr lang="en-US" dirty="0" err="1"/>
              <a:t>tabel</a:t>
            </a:r>
            <a:r>
              <a:rPr lang="en-US" dirty="0"/>
              <a:t>?</a:t>
            </a:r>
            <a:endParaRPr lang="id-ID" dirty="0"/>
          </a:p>
        </p:txBody>
      </p:sp>
      <p:sp>
        <p:nvSpPr>
          <p:cNvPr id="3" name="Subtitle 2"/>
          <p:cNvSpPr>
            <a:spLocks noGrp="1"/>
          </p:cNvSpPr>
          <p:nvPr>
            <p:ph type="subTitle" idx="1"/>
          </p:nvPr>
        </p:nvSpPr>
        <p:spPr>
          <a:xfrm>
            <a:off x="1255063" y="5636896"/>
            <a:ext cx="10572000" cy="1047125"/>
          </a:xfrm>
        </p:spPr>
        <p:txBody>
          <a:bodyPr>
            <a:noAutofit/>
          </a:bodyPr>
          <a:lstStyle/>
          <a:p>
            <a:pPr algn="r">
              <a:spcBef>
                <a:spcPts val="0"/>
              </a:spcBef>
              <a:spcAft>
                <a:spcPts val="0"/>
              </a:spcAft>
            </a:pPr>
            <a:endParaRPr lang="id-ID" dirty="0"/>
          </a:p>
        </p:txBody>
      </p:sp>
    </p:spTree>
    <p:extLst>
      <p:ext uri="{BB962C8B-B14F-4D97-AF65-F5344CB8AC3E}">
        <p14:creationId xmlns:p14="http://schemas.microsoft.com/office/powerpoint/2010/main" val="13463195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3564" y="173979"/>
            <a:ext cx="10572000" cy="840624"/>
          </a:xfrm>
        </p:spPr>
        <p:txBody>
          <a:bodyPr/>
          <a:lstStyle/>
          <a:p>
            <a:r>
              <a:rPr lang="en-US" dirty="0" err="1"/>
              <a:t>Alokasi</a:t>
            </a:r>
            <a:r>
              <a:rPr lang="en-US" dirty="0"/>
              <a:t> </a:t>
            </a:r>
            <a:r>
              <a:rPr lang="en-US" dirty="0" err="1"/>
              <a:t>Statik</a:t>
            </a:r>
            <a:r>
              <a:rPr lang="en-US" dirty="0"/>
              <a:t> (array)</a:t>
            </a:r>
            <a:endParaRPr lang="id-ID" dirty="0"/>
          </a:p>
        </p:txBody>
      </p:sp>
      <p:sp>
        <p:nvSpPr>
          <p:cNvPr id="3" name="Subtitle 2"/>
          <p:cNvSpPr>
            <a:spLocks noGrp="1"/>
          </p:cNvSpPr>
          <p:nvPr>
            <p:ph type="subTitle" idx="1"/>
          </p:nvPr>
        </p:nvSpPr>
        <p:spPr>
          <a:xfrm>
            <a:off x="1255063" y="5636896"/>
            <a:ext cx="10572000" cy="1047125"/>
          </a:xfrm>
        </p:spPr>
        <p:txBody>
          <a:bodyPr>
            <a:noAutofit/>
          </a:bodyPr>
          <a:lstStyle/>
          <a:p>
            <a:pPr algn="r">
              <a:spcBef>
                <a:spcPts val="0"/>
              </a:spcBef>
              <a:spcAft>
                <a:spcPts val="0"/>
              </a:spcAft>
            </a:pPr>
            <a:endParaRPr lang="id-ID" dirty="0"/>
          </a:p>
        </p:txBody>
      </p:sp>
      <p:pic>
        <p:nvPicPr>
          <p:cNvPr id="5" name="Picture 4">
            <a:extLst>
              <a:ext uri="{FF2B5EF4-FFF2-40B4-BE49-F238E27FC236}">
                <a16:creationId xmlns:a16="http://schemas.microsoft.com/office/drawing/2014/main" id="{32CA6C3B-888C-4185-B316-310182C468A8}"/>
              </a:ext>
            </a:extLst>
          </p:cNvPr>
          <p:cNvPicPr>
            <a:picLocks noChangeAspect="1"/>
          </p:cNvPicPr>
          <p:nvPr/>
        </p:nvPicPr>
        <p:blipFill>
          <a:blip r:embed="rId2"/>
          <a:stretch>
            <a:fillRect/>
          </a:stretch>
        </p:blipFill>
        <p:spPr>
          <a:xfrm>
            <a:off x="2300092" y="859362"/>
            <a:ext cx="6194425" cy="5730875"/>
          </a:xfrm>
          <a:prstGeom prst="rect">
            <a:avLst/>
          </a:prstGeom>
        </p:spPr>
      </p:pic>
    </p:spTree>
    <p:extLst>
      <p:ext uri="{BB962C8B-B14F-4D97-AF65-F5344CB8AC3E}">
        <p14:creationId xmlns:p14="http://schemas.microsoft.com/office/powerpoint/2010/main" val="33684438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3564" y="481"/>
            <a:ext cx="10572000" cy="840624"/>
          </a:xfrm>
        </p:spPr>
        <p:txBody>
          <a:bodyPr/>
          <a:lstStyle/>
          <a:p>
            <a:r>
              <a:rPr lang="en-US" dirty="0" err="1"/>
              <a:t>Alokasi</a:t>
            </a:r>
            <a:r>
              <a:rPr lang="en-US" dirty="0"/>
              <a:t> </a:t>
            </a:r>
            <a:r>
              <a:rPr lang="en-US" dirty="0" err="1"/>
              <a:t>Dinamik</a:t>
            </a:r>
            <a:r>
              <a:rPr lang="en-US" dirty="0"/>
              <a:t> (pointer)</a:t>
            </a:r>
            <a:endParaRPr lang="id-ID" dirty="0"/>
          </a:p>
        </p:txBody>
      </p:sp>
      <p:sp>
        <p:nvSpPr>
          <p:cNvPr id="3" name="Subtitle 2"/>
          <p:cNvSpPr>
            <a:spLocks noGrp="1"/>
          </p:cNvSpPr>
          <p:nvPr>
            <p:ph type="subTitle" idx="1"/>
          </p:nvPr>
        </p:nvSpPr>
        <p:spPr>
          <a:xfrm>
            <a:off x="1255063" y="5636896"/>
            <a:ext cx="10572000" cy="1047125"/>
          </a:xfrm>
        </p:spPr>
        <p:txBody>
          <a:bodyPr>
            <a:noAutofit/>
          </a:bodyPr>
          <a:lstStyle/>
          <a:p>
            <a:pPr algn="r">
              <a:spcBef>
                <a:spcPts val="0"/>
              </a:spcBef>
              <a:spcAft>
                <a:spcPts val="0"/>
              </a:spcAft>
            </a:pPr>
            <a:endParaRPr lang="id-ID" dirty="0"/>
          </a:p>
        </p:txBody>
      </p:sp>
      <p:pic>
        <p:nvPicPr>
          <p:cNvPr id="6" name="Picture 5">
            <a:extLst>
              <a:ext uri="{FF2B5EF4-FFF2-40B4-BE49-F238E27FC236}">
                <a16:creationId xmlns:a16="http://schemas.microsoft.com/office/drawing/2014/main" id="{CD545560-4894-49C6-9C85-AEE60E9CF9DF}"/>
              </a:ext>
            </a:extLst>
          </p:cNvPr>
          <p:cNvPicPr>
            <a:picLocks noChangeAspect="1"/>
          </p:cNvPicPr>
          <p:nvPr/>
        </p:nvPicPr>
        <p:blipFill>
          <a:blip r:embed="rId2"/>
          <a:stretch>
            <a:fillRect/>
          </a:stretch>
        </p:blipFill>
        <p:spPr>
          <a:xfrm>
            <a:off x="182880" y="647351"/>
            <a:ext cx="11741834" cy="4244252"/>
          </a:xfrm>
          <a:prstGeom prst="rect">
            <a:avLst/>
          </a:prstGeom>
        </p:spPr>
      </p:pic>
    </p:spTree>
    <p:extLst>
      <p:ext uri="{BB962C8B-B14F-4D97-AF65-F5344CB8AC3E}">
        <p14:creationId xmlns:p14="http://schemas.microsoft.com/office/powerpoint/2010/main" val="19746878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3564" y="9864"/>
            <a:ext cx="10572000" cy="840624"/>
          </a:xfrm>
        </p:spPr>
        <p:txBody>
          <a:bodyPr/>
          <a:lstStyle/>
          <a:p>
            <a:r>
              <a:rPr lang="en-US" dirty="0" err="1"/>
              <a:t>Alokasi</a:t>
            </a:r>
            <a:r>
              <a:rPr lang="en-US" dirty="0"/>
              <a:t> </a:t>
            </a:r>
            <a:r>
              <a:rPr lang="en-US" dirty="0" err="1"/>
              <a:t>Statik</a:t>
            </a:r>
            <a:r>
              <a:rPr lang="en-US" dirty="0"/>
              <a:t> dan </a:t>
            </a:r>
            <a:r>
              <a:rPr lang="en-US" dirty="0" err="1"/>
              <a:t>Dinamik</a:t>
            </a:r>
            <a:endParaRPr lang="id-ID" dirty="0"/>
          </a:p>
        </p:txBody>
      </p:sp>
      <p:sp>
        <p:nvSpPr>
          <p:cNvPr id="3" name="Subtitle 2"/>
          <p:cNvSpPr>
            <a:spLocks noGrp="1"/>
          </p:cNvSpPr>
          <p:nvPr>
            <p:ph type="subTitle" idx="1"/>
          </p:nvPr>
        </p:nvSpPr>
        <p:spPr>
          <a:xfrm>
            <a:off x="1255063" y="5636896"/>
            <a:ext cx="10572000" cy="1047125"/>
          </a:xfrm>
        </p:spPr>
        <p:txBody>
          <a:bodyPr>
            <a:noAutofit/>
          </a:bodyPr>
          <a:lstStyle/>
          <a:p>
            <a:pPr algn="r">
              <a:spcBef>
                <a:spcPts val="0"/>
              </a:spcBef>
              <a:spcAft>
                <a:spcPts val="0"/>
              </a:spcAft>
            </a:pPr>
            <a:endParaRPr lang="id-ID" dirty="0"/>
          </a:p>
        </p:txBody>
      </p:sp>
      <p:pic>
        <p:nvPicPr>
          <p:cNvPr id="5" name="Picture 4">
            <a:extLst>
              <a:ext uri="{FF2B5EF4-FFF2-40B4-BE49-F238E27FC236}">
                <a16:creationId xmlns:a16="http://schemas.microsoft.com/office/drawing/2014/main" id="{163D16DE-ED06-4C0B-A8F0-21D8ADDEF750}"/>
              </a:ext>
            </a:extLst>
          </p:cNvPr>
          <p:cNvPicPr>
            <a:picLocks noChangeAspect="1"/>
          </p:cNvPicPr>
          <p:nvPr/>
        </p:nvPicPr>
        <p:blipFill>
          <a:blip r:embed="rId2"/>
          <a:stretch>
            <a:fillRect/>
          </a:stretch>
        </p:blipFill>
        <p:spPr>
          <a:xfrm>
            <a:off x="2398273" y="689907"/>
            <a:ext cx="6842125" cy="4343400"/>
          </a:xfrm>
          <a:prstGeom prst="rect">
            <a:avLst/>
          </a:prstGeom>
        </p:spPr>
      </p:pic>
    </p:spTree>
    <p:extLst>
      <p:ext uri="{BB962C8B-B14F-4D97-AF65-F5344CB8AC3E}">
        <p14:creationId xmlns:p14="http://schemas.microsoft.com/office/powerpoint/2010/main" val="6685330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6957" y="503583"/>
            <a:ext cx="11198086" cy="4214191"/>
          </a:xfrm>
        </p:spPr>
        <p:txBody>
          <a:bodyPr/>
          <a:lstStyle/>
          <a:p>
            <a:r>
              <a:rPr lang="en-US" dirty="0" err="1"/>
              <a:t>Realisasikan</a:t>
            </a:r>
            <a:r>
              <a:rPr lang="en-US" dirty="0"/>
              <a:t> </a:t>
            </a:r>
            <a:r>
              <a:rPr lang="en-US" dirty="0" err="1"/>
              <a:t>ke</a:t>
            </a:r>
            <a:r>
              <a:rPr lang="en-US" dirty="0"/>
              <a:t> </a:t>
            </a:r>
            <a:r>
              <a:rPr lang="en-US" dirty="0" err="1"/>
              <a:t>dalam</a:t>
            </a:r>
            <a:r>
              <a:rPr lang="en-US" dirty="0"/>
              <a:t> </a:t>
            </a:r>
            <a:r>
              <a:rPr lang="en-US" dirty="0" err="1"/>
              <a:t>bahasa</a:t>
            </a:r>
            <a:r>
              <a:rPr lang="en-US" dirty="0"/>
              <a:t> C, dan </a:t>
            </a:r>
            <a:r>
              <a:rPr lang="en-US" dirty="0" err="1"/>
              <a:t>selanjutnya</a:t>
            </a:r>
            <a:r>
              <a:rPr lang="en-US" dirty="0"/>
              <a:t> </a:t>
            </a:r>
            <a:r>
              <a:rPr lang="en-US" dirty="0" err="1"/>
              <a:t>anda</a:t>
            </a:r>
            <a:r>
              <a:rPr lang="en-US" dirty="0"/>
              <a:t> </a:t>
            </a:r>
            <a:r>
              <a:rPr lang="en-US" dirty="0" err="1"/>
              <a:t>amati</a:t>
            </a:r>
            <a:r>
              <a:rPr lang="en-US" dirty="0"/>
              <a:t> </a:t>
            </a:r>
            <a:r>
              <a:rPr lang="en-US" dirty="0" err="1"/>
              <a:t>realisasi</a:t>
            </a:r>
            <a:r>
              <a:rPr lang="en-US" dirty="0"/>
              <a:t> </a:t>
            </a:r>
            <a:r>
              <a:rPr lang="en-US" dirty="0" err="1"/>
              <a:t>Tabel</a:t>
            </a:r>
            <a:r>
              <a:rPr lang="en-US" dirty="0"/>
              <a:t> </a:t>
            </a:r>
            <a:r>
              <a:rPr lang="en-US" dirty="0" err="1"/>
              <a:t>menggunakan</a:t>
            </a:r>
            <a:r>
              <a:rPr lang="en-US" dirty="0"/>
              <a:t> </a:t>
            </a:r>
            <a:r>
              <a:rPr lang="en-US" dirty="0" err="1"/>
              <a:t>alokasi</a:t>
            </a:r>
            <a:r>
              <a:rPr lang="en-US" dirty="0"/>
              <a:t> static (array) dan </a:t>
            </a:r>
            <a:r>
              <a:rPr lang="en-US" dirty="0" err="1"/>
              <a:t>alokasi</a:t>
            </a:r>
            <a:r>
              <a:rPr lang="en-US" dirty="0"/>
              <a:t> </a:t>
            </a:r>
            <a:r>
              <a:rPr lang="en-US" dirty="0" err="1"/>
              <a:t>dinamik</a:t>
            </a:r>
            <a:r>
              <a:rPr lang="en-US" dirty="0"/>
              <a:t> (pointer).</a:t>
            </a:r>
            <a:endParaRPr lang="id-ID" dirty="0"/>
          </a:p>
        </p:txBody>
      </p:sp>
      <p:sp>
        <p:nvSpPr>
          <p:cNvPr id="3" name="Subtitle 2"/>
          <p:cNvSpPr>
            <a:spLocks noGrp="1"/>
          </p:cNvSpPr>
          <p:nvPr>
            <p:ph type="subTitle" idx="1"/>
          </p:nvPr>
        </p:nvSpPr>
        <p:spPr>
          <a:xfrm>
            <a:off x="1255063" y="5636896"/>
            <a:ext cx="10572000" cy="1047125"/>
          </a:xfrm>
        </p:spPr>
        <p:txBody>
          <a:bodyPr>
            <a:noAutofit/>
          </a:bodyPr>
          <a:lstStyle/>
          <a:p>
            <a:pPr algn="r">
              <a:spcBef>
                <a:spcPts val="0"/>
              </a:spcBef>
              <a:spcAft>
                <a:spcPts val="0"/>
              </a:spcAft>
            </a:pPr>
            <a:endParaRPr lang="id-ID" dirty="0"/>
          </a:p>
        </p:txBody>
      </p:sp>
    </p:spTree>
    <p:extLst>
      <p:ext uri="{BB962C8B-B14F-4D97-AF65-F5344CB8AC3E}">
        <p14:creationId xmlns:p14="http://schemas.microsoft.com/office/powerpoint/2010/main" val="2615475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CE7B8-2185-2FC8-834D-61971B2A23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F3DF06-8709-642B-3AC6-35B588F3956A}"/>
              </a:ext>
            </a:extLst>
          </p:cNvPr>
          <p:cNvSpPr>
            <a:spLocks noGrp="1"/>
          </p:cNvSpPr>
          <p:nvPr>
            <p:ph type="title"/>
          </p:nvPr>
        </p:nvSpPr>
        <p:spPr/>
        <p:txBody>
          <a:bodyPr/>
          <a:lstStyle/>
          <a:p>
            <a:r>
              <a:rPr lang="en-US" dirty="0" err="1"/>
              <a:t>Akses</a:t>
            </a:r>
            <a:r>
              <a:rPr lang="en-US" dirty="0"/>
              <a:t> </a:t>
            </a:r>
            <a:r>
              <a:rPr lang="en-US" dirty="0" err="1"/>
              <a:t>menggunakan</a:t>
            </a:r>
            <a:r>
              <a:rPr lang="en-US" dirty="0"/>
              <a:t> terminal</a:t>
            </a:r>
            <a:endParaRPr lang="id-ID" dirty="0"/>
          </a:p>
        </p:txBody>
      </p:sp>
      <p:sp>
        <p:nvSpPr>
          <p:cNvPr id="3" name="Content Placeholder 2">
            <a:extLst>
              <a:ext uri="{FF2B5EF4-FFF2-40B4-BE49-F238E27FC236}">
                <a16:creationId xmlns:a16="http://schemas.microsoft.com/office/drawing/2014/main" id="{EF40C3CE-7310-DB5F-C374-7CE49AC55672}"/>
              </a:ext>
            </a:extLst>
          </p:cNvPr>
          <p:cNvSpPr>
            <a:spLocks noGrp="1"/>
          </p:cNvSpPr>
          <p:nvPr>
            <p:ph idx="1"/>
          </p:nvPr>
        </p:nvSpPr>
        <p:spPr>
          <a:xfrm>
            <a:off x="810001" y="2219738"/>
            <a:ext cx="10571998" cy="1354735"/>
          </a:xfrm>
        </p:spPr>
        <p:txBody>
          <a:bodyPr>
            <a:noAutofit/>
          </a:bodyPr>
          <a:lstStyle/>
          <a:p>
            <a:pPr marL="514350" indent="-514350">
              <a:buFont typeface="+mj-lt"/>
              <a:buAutoNum type="arabicPeriod"/>
            </a:pPr>
            <a:r>
              <a:rPr lang="en-US" sz="2800" dirty="0" err="1"/>
              <a:t>Ketik</a:t>
            </a:r>
            <a:r>
              <a:rPr lang="en-US" sz="2800" dirty="0"/>
              <a:t> </a:t>
            </a:r>
            <a:r>
              <a:rPr lang="en-US" sz="2800" dirty="0" err="1"/>
              <a:t>perintah</a:t>
            </a:r>
            <a:r>
              <a:rPr lang="en-US" sz="2800" dirty="0"/>
              <a:t>: ssh -p 22 userNim@10.137.61.11</a:t>
            </a:r>
          </a:p>
          <a:p>
            <a:pPr marL="514350" indent="-514350">
              <a:buFont typeface="+mj-lt"/>
              <a:buAutoNum type="arabicPeriod"/>
            </a:pPr>
            <a:r>
              <a:rPr lang="en-US" sz="2800" dirty="0" err="1"/>
              <a:t>Ketik</a:t>
            </a:r>
            <a:r>
              <a:rPr lang="en-US" sz="2800" dirty="0"/>
              <a:t> password</a:t>
            </a:r>
          </a:p>
        </p:txBody>
      </p:sp>
      <p:pic>
        <p:nvPicPr>
          <p:cNvPr id="5" name="Picture 4" descr="A screenshot of a computer&#10;&#10;AI-generated content may be incorrect.">
            <a:extLst>
              <a:ext uri="{FF2B5EF4-FFF2-40B4-BE49-F238E27FC236}">
                <a16:creationId xmlns:a16="http://schemas.microsoft.com/office/drawing/2014/main" id="{7EAC0668-7809-2474-6409-49FAF5903F15}"/>
              </a:ext>
            </a:extLst>
          </p:cNvPr>
          <p:cNvPicPr>
            <a:picLocks noChangeAspect="1"/>
          </p:cNvPicPr>
          <p:nvPr/>
        </p:nvPicPr>
        <p:blipFill>
          <a:blip r:embed="rId2"/>
          <a:stretch>
            <a:fillRect/>
          </a:stretch>
        </p:blipFill>
        <p:spPr>
          <a:xfrm>
            <a:off x="4419600" y="2897105"/>
            <a:ext cx="7772400" cy="3928077"/>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E60B98B3-37AA-275A-AE90-20E8D612B53E}"/>
              </a:ext>
            </a:extLst>
          </p:cNvPr>
          <p:cNvPicPr>
            <a:picLocks noChangeAspect="1"/>
          </p:cNvPicPr>
          <p:nvPr/>
        </p:nvPicPr>
        <p:blipFill>
          <a:blip r:embed="rId3"/>
          <a:stretch>
            <a:fillRect/>
          </a:stretch>
        </p:blipFill>
        <p:spPr>
          <a:xfrm>
            <a:off x="186948" y="3686852"/>
            <a:ext cx="4131186" cy="2348581"/>
          </a:xfrm>
          <a:prstGeom prst="rect">
            <a:avLst/>
          </a:prstGeom>
        </p:spPr>
      </p:pic>
      <p:sp>
        <p:nvSpPr>
          <p:cNvPr id="9" name="Title 1">
            <a:extLst>
              <a:ext uri="{FF2B5EF4-FFF2-40B4-BE49-F238E27FC236}">
                <a16:creationId xmlns:a16="http://schemas.microsoft.com/office/drawing/2014/main" id="{7ECBD42D-02D7-CCC5-DB01-106AEA728EB4}"/>
              </a:ext>
            </a:extLst>
          </p:cNvPr>
          <p:cNvSpPr txBox="1">
            <a:spLocks/>
          </p:cNvSpPr>
          <p:nvPr/>
        </p:nvSpPr>
        <p:spPr>
          <a:xfrm>
            <a:off x="331229" y="4514287"/>
            <a:ext cx="3842623" cy="68554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solidFill>
                  <a:schemeClr val="bg1"/>
                </a:solidFill>
              </a:rPr>
              <a:t>Code Bahasa C</a:t>
            </a:r>
            <a:endParaRPr lang="id-ID" sz="3600" dirty="0">
              <a:solidFill>
                <a:schemeClr val="bg1"/>
              </a:solidFill>
            </a:endParaRPr>
          </a:p>
        </p:txBody>
      </p:sp>
      <p:sp>
        <p:nvSpPr>
          <p:cNvPr id="10" name="Title 1">
            <a:extLst>
              <a:ext uri="{FF2B5EF4-FFF2-40B4-BE49-F238E27FC236}">
                <a16:creationId xmlns:a16="http://schemas.microsoft.com/office/drawing/2014/main" id="{52DC9035-72CA-BBE2-33A4-D461B8C42F7B}"/>
              </a:ext>
            </a:extLst>
          </p:cNvPr>
          <p:cNvSpPr txBox="1">
            <a:spLocks/>
          </p:cNvSpPr>
          <p:nvPr/>
        </p:nvSpPr>
        <p:spPr>
          <a:xfrm>
            <a:off x="7395094" y="3994942"/>
            <a:ext cx="4465677" cy="1211339"/>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solidFill>
                  <a:schemeClr val="bg1"/>
                </a:solidFill>
              </a:rPr>
              <a:t>Terminal (console)</a:t>
            </a:r>
          </a:p>
          <a:p>
            <a:r>
              <a:rPr lang="en-US" sz="3600" dirty="0">
                <a:solidFill>
                  <a:schemeClr val="bg1"/>
                </a:solidFill>
              </a:rPr>
              <a:t>di Linux</a:t>
            </a:r>
            <a:endParaRPr lang="id-ID" sz="3600" dirty="0">
              <a:solidFill>
                <a:schemeClr val="bg1"/>
              </a:solidFill>
            </a:endParaRPr>
          </a:p>
        </p:txBody>
      </p:sp>
    </p:spTree>
    <p:extLst>
      <p:ext uri="{BB962C8B-B14F-4D97-AF65-F5344CB8AC3E}">
        <p14:creationId xmlns:p14="http://schemas.microsoft.com/office/powerpoint/2010/main" val="31745344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6957" y="503583"/>
            <a:ext cx="11198086" cy="4214191"/>
          </a:xfrm>
        </p:spPr>
        <p:txBody>
          <a:bodyPr/>
          <a:lstStyle/>
          <a:p>
            <a:endParaRPr lang="id-ID" dirty="0"/>
          </a:p>
        </p:txBody>
      </p:sp>
      <p:sp>
        <p:nvSpPr>
          <p:cNvPr id="3" name="Subtitle 2"/>
          <p:cNvSpPr>
            <a:spLocks noGrp="1"/>
          </p:cNvSpPr>
          <p:nvPr>
            <p:ph type="subTitle" idx="1"/>
          </p:nvPr>
        </p:nvSpPr>
        <p:spPr>
          <a:xfrm>
            <a:off x="1255063" y="5636896"/>
            <a:ext cx="10572000" cy="1047125"/>
          </a:xfrm>
        </p:spPr>
        <p:txBody>
          <a:bodyPr>
            <a:noAutofit/>
          </a:bodyPr>
          <a:lstStyle/>
          <a:p>
            <a:pPr algn="r">
              <a:spcBef>
                <a:spcPts val="0"/>
              </a:spcBef>
              <a:spcAft>
                <a:spcPts val="0"/>
              </a:spcAft>
            </a:pPr>
            <a:endParaRPr lang="id-ID" dirty="0"/>
          </a:p>
        </p:txBody>
      </p:sp>
      <p:pic>
        <p:nvPicPr>
          <p:cNvPr id="5" name="Picture 4">
            <a:extLst>
              <a:ext uri="{FF2B5EF4-FFF2-40B4-BE49-F238E27FC236}">
                <a16:creationId xmlns:a16="http://schemas.microsoft.com/office/drawing/2014/main" id="{B7B859F0-3734-83BC-934D-321DAAA4DDCE}"/>
              </a:ext>
            </a:extLst>
          </p:cNvPr>
          <p:cNvPicPr>
            <a:picLocks noChangeAspect="1"/>
          </p:cNvPicPr>
          <p:nvPr/>
        </p:nvPicPr>
        <p:blipFill rotWithShape="1">
          <a:blip r:embed="rId2"/>
          <a:srcRect l="6538" t="29471" r="6385" b="11794"/>
          <a:stretch/>
        </p:blipFill>
        <p:spPr>
          <a:xfrm>
            <a:off x="496774" y="596653"/>
            <a:ext cx="11330289" cy="4298904"/>
          </a:xfrm>
          <a:prstGeom prst="rect">
            <a:avLst/>
          </a:prstGeom>
        </p:spPr>
      </p:pic>
    </p:spTree>
    <p:extLst>
      <p:ext uri="{BB962C8B-B14F-4D97-AF65-F5344CB8AC3E}">
        <p14:creationId xmlns:p14="http://schemas.microsoft.com/office/powerpoint/2010/main" val="30975861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0001" y="1449148"/>
            <a:ext cx="10572000" cy="1298742"/>
          </a:xfrm>
        </p:spPr>
        <p:txBody>
          <a:bodyPr/>
          <a:lstStyle/>
          <a:p>
            <a:r>
              <a:rPr lang="en-US" dirty="0" err="1"/>
              <a:t>Alokasi</a:t>
            </a:r>
            <a:r>
              <a:rPr lang="en-US" dirty="0"/>
              <a:t> </a:t>
            </a:r>
            <a:r>
              <a:rPr lang="en-US" dirty="0" err="1"/>
              <a:t>Statik</a:t>
            </a:r>
            <a:r>
              <a:rPr lang="en-US" dirty="0"/>
              <a:t> (array)</a:t>
            </a:r>
            <a:br>
              <a:rPr lang="en-US" dirty="0"/>
            </a:br>
            <a:br>
              <a:rPr lang="en-US" dirty="0"/>
            </a:br>
            <a:endParaRPr lang="id-ID" dirty="0"/>
          </a:p>
        </p:txBody>
      </p:sp>
      <p:sp>
        <p:nvSpPr>
          <p:cNvPr id="3" name="Subtitle 2"/>
          <p:cNvSpPr>
            <a:spLocks noGrp="1"/>
          </p:cNvSpPr>
          <p:nvPr>
            <p:ph type="subTitle" idx="1"/>
          </p:nvPr>
        </p:nvSpPr>
        <p:spPr>
          <a:xfrm>
            <a:off x="1255063" y="5636896"/>
            <a:ext cx="10572000" cy="1047125"/>
          </a:xfrm>
        </p:spPr>
        <p:txBody>
          <a:bodyPr>
            <a:noAutofit/>
          </a:bodyPr>
          <a:lstStyle/>
          <a:p>
            <a:pPr algn="r">
              <a:spcBef>
                <a:spcPts val="0"/>
              </a:spcBef>
              <a:spcAft>
                <a:spcPts val="0"/>
              </a:spcAft>
            </a:pPr>
            <a:endParaRPr lang="id-ID" dirty="0"/>
          </a:p>
        </p:txBody>
      </p:sp>
      <p:pic>
        <p:nvPicPr>
          <p:cNvPr id="7" name="Picture 6">
            <a:extLst>
              <a:ext uri="{FF2B5EF4-FFF2-40B4-BE49-F238E27FC236}">
                <a16:creationId xmlns:a16="http://schemas.microsoft.com/office/drawing/2014/main" id="{B2AC3DEF-E253-F9B5-2ED1-B0CCAAF6C92F}"/>
              </a:ext>
            </a:extLst>
          </p:cNvPr>
          <p:cNvPicPr>
            <a:picLocks noChangeAspect="1"/>
          </p:cNvPicPr>
          <p:nvPr/>
        </p:nvPicPr>
        <p:blipFill rotWithShape="1">
          <a:blip r:embed="rId2"/>
          <a:srcRect t="11556" r="44923" b="43111"/>
          <a:stretch/>
        </p:blipFill>
        <p:spPr>
          <a:xfrm>
            <a:off x="914400" y="1083432"/>
            <a:ext cx="11059486" cy="5120419"/>
          </a:xfrm>
          <a:prstGeom prst="rect">
            <a:avLst/>
          </a:prstGeom>
        </p:spPr>
      </p:pic>
      <p:sp>
        <p:nvSpPr>
          <p:cNvPr id="8" name="Rectangle 7">
            <a:extLst>
              <a:ext uri="{FF2B5EF4-FFF2-40B4-BE49-F238E27FC236}">
                <a16:creationId xmlns:a16="http://schemas.microsoft.com/office/drawing/2014/main" id="{CBA72C7D-6E97-0442-D04B-9D1C8C5B6C4D}"/>
              </a:ext>
            </a:extLst>
          </p:cNvPr>
          <p:cNvSpPr/>
          <p:nvPr/>
        </p:nvSpPr>
        <p:spPr>
          <a:xfrm>
            <a:off x="3985846" y="4482905"/>
            <a:ext cx="5336345" cy="196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6340563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0001" y="1449148"/>
            <a:ext cx="10572000" cy="1298742"/>
          </a:xfrm>
        </p:spPr>
        <p:txBody>
          <a:bodyPr/>
          <a:lstStyle/>
          <a:p>
            <a:r>
              <a:rPr lang="en-US" dirty="0" err="1"/>
              <a:t>Alokasi</a:t>
            </a:r>
            <a:r>
              <a:rPr lang="en-US" dirty="0"/>
              <a:t> </a:t>
            </a:r>
            <a:r>
              <a:rPr lang="en-US" dirty="0" err="1"/>
              <a:t>Dinamik</a:t>
            </a:r>
            <a:r>
              <a:rPr lang="en-US" dirty="0"/>
              <a:t> (pointer)</a:t>
            </a:r>
            <a:br>
              <a:rPr lang="en-US" dirty="0"/>
            </a:br>
            <a:br>
              <a:rPr lang="en-US" dirty="0"/>
            </a:br>
            <a:endParaRPr lang="id-ID" dirty="0"/>
          </a:p>
        </p:txBody>
      </p:sp>
      <p:sp>
        <p:nvSpPr>
          <p:cNvPr id="3" name="Subtitle 2"/>
          <p:cNvSpPr>
            <a:spLocks noGrp="1"/>
          </p:cNvSpPr>
          <p:nvPr>
            <p:ph type="subTitle" idx="1"/>
          </p:nvPr>
        </p:nvSpPr>
        <p:spPr>
          <a:xfrm>
            <a:off x="1255063" y="5636896"/>
            <a:ext cx="10572000" cy="1047125"/>
          </a:xfrm>
        </p:spPr>
        <p:txBody>
          <a:bodyPr>
            <a:noAutofit/>
          </a:bodyPr>
          <a:lstStyle/>
          <a:p>
            <a:pPr algn="r">
              <a:spcBef>
                <a:spcPts val="0"/>
              </a:spcBef>
              <a:spcAft>
                <a:spcPts val="0"/>
              </a:spcAft>
            </a:pPr>
            <a:endParaRPr lang="id-ID" dirty="0"/>
          </a:p>
        </p:txBody>
      </p:sp>
      <p:pic>
        <p:nvPicPr>
          <p:cNvPr id="5" name="Picture 4">
            <a:extLst>
              <a:ext uri="{FF2B5EF4-FFF2-40B4-BE49-F238E27FC236}">
                <a16:creationId xmlns:a16="http://schemas.microsoft.com/office/drawing/2014/main" id="{8EE8221B-C926-6350-8CDF-40D7E69DCCE1}"/>
              </a:ext>
            </a:extLst>
          </p:cNvPr>
          <p:cNvPicPr>
            <a:picLocks noChangeAspect="1"/>
          </p:cNvPicPr>
          <p:nvPr/>
        </p:nvPicPr>
        <p:blipFill rotWithShape="1">
          <a:blip r:embed="rId2"/>
          <a:srcRect t="11420" r="43115" b="38940"/>
          <a:stretch/>
        </p:blipFill>
        <p:spPr>
          <a:xfrm>
            <a:off x="862818" y="1045699"/>
            <a:ext cx="11138629" cy="5467643"/>
          </a:xfrm>
          <a:prstGeom prst="rect">
            <a:avLst/>
          </a:prstGeom>
        </p:spPr>
      </p:pic>
    </p:spTree>
    <p:extLst>
      <p:ext uri="{BB962C8B-B14F-4D97-AF65-F5344CB8AC3E}">
        <p14:creationId xmlns:p14="http://schemas.microsoft.com/office/powerpoint/2010/main" val="24696884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Sub Program</a:t>
            </a:r>
            <a:br>
              <a:rPr lang="en-US" dirty="0"/>
            </a:br>
            <a:br>
              <a:rPr lang="en-US" dirty="0"/>
            </a:br>
            <a:endParaRPr lang="id-ID" dirty="0"/>
          </a:p>
        </p:txBody>
      </p:sp>
      <p:sp>
        <p:nvSpPr>
          <p:cNvPr id="3" name="Subtitle 2"/>
          <p:cNvSpPr>
            <a:spLocks noGrp="1"/>
          </p:cNvSpPr>
          <p:nvPr>
            <p:ph type="subTitle" idx="1"/>
          </p:nvPr>
        </p:nvSpPr>
        <p:spPr>
          <a:xfrm>
            <a:off x="1255063" y="5636896"/>
            <a:ext cx="10572000" cy="1047125"/>
          </a:xfrm>
        </p:spPr>
        <p:txBody>
          <a:bodyPr>
            <a:noAutofit/>
          </a:bodyPr>
          <a:lstStyle/>
          <a:p>
            <a:pPr algn="r">
              <a:spcBef>
                <a:spcPts val="0"/>
              </a:spcBef>
              <a:spcAft>
                <a:spcPts val="0"/>
              </a:spcAft>
            </a:pPr>
            <a:endParaRPr lang="id-ID" dirty="0"/>
          </a:p>
        </p:txBody>
      </p:sp>
    </p:spTree>
    <p:extLst>
      <p:ext uri="{BB962C8B-B14F-4D97-AF65-F5344CB8AC3E}">
        <p14:creationId xmlns:p14="http://schemas.microsoft.com/office/powerpoint/2010/main" val="9238830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Definisi</a:t>
            </a:r>
            <a:endParaRPr lang="id-ID" dirty="0"/>
          </a:p>
        </p:txBody>
      </p:sp>
      <p:sp>
        <p:nvSpPr>
          <p:cNvPr id="3" name="Content Placeholder 2"/>
          <p:cNvSpPr>
            <a:spLocks noGrp="1"/>
          </p:cNvSpPr>
          <p:nvPr>
            <p:ph idx="1"/>
          </p:nvPr>
        </p:nvSpPr>
        <p:spPr>
          <a:xfrm>
            <a:off x="818712" y="2222287"/>
            <a:ext cx="10554574" cy="2793058"/>
          </a:xfrm>
        </p:spPr>
        <p:txBody>
          <a:bodyPr>
            <a:noAutofit/>
          </a:bodyPr>
          <a:lstStyle/>
          <a:p>
            <a:pPr marL="0" indent="0">
              <a:buNone/>
            </a:pPr>
            <a:r>
              <a:rPr lang="en-US" sz="2400" dirty="0" err="1"/>
              <a:t>adalah</a:t>
            </a:r>
            <a:r>
              <a:rPr lang="en-US" sz="2400" dirty="0"/>
              <a:t> </a:t>
            </a:r>
            <a:r>
              <a:rPr lang="en-US" sz="2400" dirty="0" err="1"/>
              <a:t>merupakan</a:t>
            </a:r>
            <a:r>
              <a:rPr lang="en-US" sz="2400" dirty="0"/>
              <a:t> </a:t>
            </a:r>
            <a:r>
              <a:rPr lang="en-US" sz="2400" dirty="0" err="1"/>
              <a:t>bagian</a:t>
            </a:r>
            <a:r>
              <a:rPr lang="en-US" sz="2400" dirty="0"/>
              <a:t> </a:t>
            </a:r>
            <a:r>
              <a:rPr lang="en-US" sz="2400" dirty="0" err="1"/>
              <a:t>dari</a:t>
            </a:r>
            <a:r>
              <a:rPr lang="en-US" sz="2400" dirty="0"/>
              <a:t> program (</a:t>
            </a:r>
            <a:r>
              <a:rPr lang="en-US" sz="2400" dirty="0" err="1"/>
              <a:t>sering</a:t>
            </a:r>
            <a:r>
              <a:rPr lang="en-US" sz="2400" dirty="0"/>
              <a:t> </a:t>
            </a:r>
            <a:r>
              <a:rPr lang="en-US" sz="2400" dirty="0" err="1"/>
              <a:t>disebut</a:t>
            </a:r>
            <a:r>
              <a:rPr lang="en-US" sz="2400" dirty="0"/>
              <a:t> </a:t>
            </a:r>
            <a:r>
              <a:rPr lang="en-US" sz="2400" dirty="0" err="1"/>
              <a:t>dengan</a:t>
            </a:r>
            <a:r>
              <a:rPr lang="en-US" sz="2400" dirty="0"/>
              <a:t> </a:t>
            </a:r>
            <a:r>
              <a:rPr lang="en-US" sz="2400" dirty="0" err="1"/>
              <a:t>nama</a:t>
            </a:r>
            <a:r>
              <a:rPr lang="en-US" sz="2400" dirty="0"/>
              <a:t> program </a:t>
            </a:r>
            <a:r>
              <a:rPr lang="en-US" sz="2400" dirty="0" err="1"/>
              <a:t>utama</a:t>
            </a:r>
            <a:r>
              <a:rPr lang="en-US" sz="2400" dirty="0"/>
              <a:t>).</a:t>
            </a:r>
          </a:p>
          <a:p>
            <a:pPr marL="0" indent="0">
              <a:buNone/>
            </a:pPr>
            <a:r>
              <a:rPr lang="en-US" sz="2400" dirty="0"/>
              <a:t>Sub program </a:t>
            </a:r>
            <a:r>
              <a:rPr lang="en-US" sz="2400" dirty="0" err="1"/>
              <a:t>berdasarkan</a:t>
            </a:r>
            <a:r>
              <a:rPr lang="en-US" sz="2400" dirty="0"/>
              <a:t> </a:t>
            </a:r>
            <a:r>
              <a:rPr lang="en-US" sz="2400" dirty="0" err="1"/>
              <a:t>definisi</a:t>
            </a:r>
            <a:r>
              <a:rPr lang="en-US" sz="2400" dirty="0"/>
              <a:t> yang </a:t>
            </a:r>
            <a:r>
              <a:rPr lang="en-US" sz="2400" dirty="0" err="1"/>
              <a:t>diberikan</a:t>
            </a:r>
            <a:r>
              <a:rPr lang="en-US" sz="2400" dirty="0"/>
              <a:t>, </a:t>
            </a:r>
            <a:r>
              <a:rPr lang="en-US" sz="2400" dirty="0" err="1"/>
              <a:t>dapat</a:t>
            </a:r>
            <a:r>
              <a:rPr lang="en-US" sz="2400" dirty="0"/>
              <a:t> </a:t>
            </a:r>
            <a:r>
              <a:rPr lang="en-US" sz="2400" dirty="0" err="1"/>
              <a:t>diartikan</a:t>
            </a:r>
            <a:r>
              <a:rPr lang="en-US" sz="2400" dirty="0"/>
              <a:t> </a:t>
            </a:r>
            <a:r>
              <a:rPr lang="en-US" sz="2400" dirty="0" err="1"/>
              <a:t>bahwa</a:t>
            </a:r>
            <a:r>
              <a:rPr lang="en-US" sz="2400" dirty="0"/>
              <a:t> sub program </a:t>
            </a:r>
            <a:r>
              <a:rPr lang="en-US" sz="2400" dirty="0" err="1"/>
              <a:t>berada</a:t>
            </a:r>
            <a:r>
              <a:rPr lang="en-US" sz="2400" dirty="0"/>
              <a:t> di </a:t>
            </a:r>
            <a:r>
              <a:rPr lang="en-US" sz="2400" dirty="0" err="1"/>
              <a:t>dalam</a:t>
            </a:r>
            <a:r>
              <a:rPr lang="en-US" sz="2400" dirty="0"/>
              <a:t> program </a:t>
            </a:r>
            <a:r>
              <a:rPr lang="en-US" sz="2400" dirty="0" err="1"/>
              <a:t>utama</a:t>
            </a:r>
            <a:r>
              <a:rPr lang="en-US" sz="2400" dirty="0"/>
              <a:t> </a:t>
            </a:r>
            <a:r>
              <a:rPr lang="en-US" sz="2400" dirty="0" err="1"/>
              <a:t>atau</a:t>
            </a:r>
            <a:r>
              <a:rPr lang="en-US" sz="2400" dirty="0"/>
              <a:t> </a:t>
            </a:r>
            <a:r>
              <a:rPr lang="en-US" sz="2400" dirty="0" err="1"/>
              <a:t>cara</a:t>
            </a:r>
            <a:r>
              <a:rPr lang="en-US" sz="2400" dirty="0"/>
              <a:t> </a:t>
            </a:r>
            <a:r>
              <a:rPr lang="en-US" sz="2400" dirty="0" err="1"/>
              <a:t>penggunaannya</a:t>
            </a:r>
            <a:r>
              <a:rPr lang="en-US" sz="2400" dirty="0"/>
              <a:t> (</a:t>
            </a:r>
            <a:r>
              <a:rPr lang="en-US" sz="2400" dirty="0" err="1"/>
              <a:t>pemanggilannya</a:t>
            </a:r>
            <a:r>
              <a:rPr lang="en-US" sz="2400" dirty="0"/>
              <a:t>) </a:t>
            </a:r>
            <a:r>
              <a:rPr lang="en-US" sz="2400" dirty="0" err="1"/>
              <a:t>selalu</a:t>
            </a:r>
            <a:r>
              <a:rPr lang="en-US" sz="2400" dirty="0"/>
              <a:t> </a:t>
            </a:r>
            <a:r>
              <a:rPr lang="en-US" sz="2400" dirty="0" err="1"/>
              <a:t>melalui</a:t>
            </a:r>
            <a:r>
              <a:rPr lang="en-US" sz="2400" dirty="0"/>
              <a:t> program </a:t>
            </a:r>
            <a:r>
              <a:rPr lang="en-US" sz="2400" dirty="0" err="1"/>
              <a:t>utama</a:t>
            </a:r>
            <a:r>
              <a:rPr lang="en-US" sz="2400" dirty="0"/>
              <a:t>.</a:t>
            </a:r>
          </a:p>
          <a:p>
            <a:pPr marL="0" indent="0">
              <a:buNone/>
            </a:pPr>
            <a:r>
              <a:rPr lang="en-US" sz="2400" dirty="0" err="1"/>
              <a:t>Terdiri</a:t>
            </a:r>
            <a:r>
              <a:rPr lang="en-US" sz="2400" dirty="0"/>
              <a:t> </a:t>
            </a:r>
            <a:r>
              <a:rPr lang="en-US" sz="2400" dirty="0" err="1"/>
              <a:t>dari</a:t>
            </a:r>
            <a:r>
              <a:rPr lang="en-US" sz="2400" dirty="0"/>
              <a:t> 2 </a:t>
            </a:r>
            <a:r>
              <a:rPr lang="en-US" sz="2400" dirty="0" err="1"/>
              <a:t>jenis</a:t>
            </a:r>
            <a:r>
              <a:rPr lang="en-US" sz="2400" dirty="0"/>
              <a:t>, </a:t>
            </a:r>
            <a:r>
              <a:rPr lang="en-US" sz="2400" dirty="0" err="1"/>
              <a:t>yaitu</a:t>
            </a:r>
            <a:r>
              <a:rPr lang="en-US" sz="2400" dirty="0"/>
              <a:t> </a:t>
            </a:r>
            <a:r>
              <a:rPr lang="en-US" sz="2400" b="1" dirty="0" err="1"/>
              <a:t>Fungsi</a:t>
            </a:r>
            <a:r>
              <a:rPr lang="en-US" sz="2400" dirty="0"/>
              <a:t> dan </a:t>
            </a:r>
            <a:r>
              <a:rPr lang="en-US" sz="2400" b="1" dirty="0" err="1"/>
              <a:t>Prosedur</a:t>
            </a:r>
            <a:r>
              <a:rPr lang="en-US" sz="2400" dirty="0"/>
              <a:t>.</a:t>
            </a:r>
          </a:p>
        </p:txBody>
      </p:sp>
    </p:spTree>
    <p:extLst>
      <p:ext uri="{BB962C8B-B14F-4D97-AF65-F5344CB8AC3E}">
        <p14:creationId xmlns:p14="http://schemas.microsoft.com/office/powerpoint/2010/main" val="3692795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Formal dan </a:t>
            </a:r>
            <a:r>
              <a:rPr lang="en-US" dirty="0" err="1"/>
              <a:t>Aktual</a:t>
            </a:r>
            <a:endParaRPr lang="id-ID" dirty="0"/>
          </a:p>
        </p:txBody>
      </p:sp>
      <p:sp>
        <p:nvSpPr>
          <p:cNvPr id="3" name="Content Placeholder 2"/>
          <p:cNvSpPr>
            <a:spLocks noGrp="1"/>
          </p:cNvSpPr>
          <p:nvPr>
            <p:ph idx="1"/>
          </p:nvPr>
        </p:nvSpPr>
        <p:spPr>
          <a:xfrm>
            <a:off x="818712" y="2222287"/>
            <a:ext cx="10554574" cy="3953226"/>
          </a:xfrm>
        </p:spPr>
        <p:txBody>
          <a:bodyPr>
            <a:noAutofit/>
          </a:bodyPr>
          <a:lstStyle/>
          <a:p>
            <a:pPr marL="0" indent="0">
              <a:buNone/>
            </a:pPr>
            <a:r>
              <a:rPr lang="en-US" sz="2400" dirty="0"/>
              <a:t>Parameter formal </a:t>
            </a:r>
            <a:r>
              <a:rPr lang="en-US" sz="2400" dirty="0" err="1"/>
              <a:t>adalah</a:t>
            </a:r>
            <a:r>
              <a:rPr lang="en-US" sz="2400" dirty="0"/>
              <a:t> </a:t>
            </a:r>
            <a:r>
              <a:rPr lang="en-US" sz="2400" dirty="0" err="1"/>
              <a:t>merupakan</a:t>
            </a:r>
            <a:r>
              <a:rPr lang="en-US" sz="2400" dirty="0"/>
              <a:t> </a:t>
            </a:r>
            <a:r>
              <a:rPr lang="en-US" sz="2400" dirty="0" err="1"/>
              <a:t>sebuah</a:t>
            </a:r>
            <a:r>
              <a:rPr lang="en-US" sz="2400" dirty="0"/>
              <a:t> </a:t>
            </a:r>
            <a:r>
              <a:rPr lang="en-US" sz="2400" dirty="0" err="1"/>
              <a:t>variabel</a:t>
            </a:r>
            <a:r>
              <a:rPr lang="en-US" sz="2400" dirty="0"/>
              <a:t> yang </a:t>
            </a:r>
            <a:r>
              <a:rPr lang="en-US" sz="2400" dirty="0" err="1"/>
              <a:t>terdapat</a:t>
            </a:r>
            <a:r>
              <a:rPr lang="en-US" sz="2400" dirty="0"/>
              <a:t> pada list daftar parameter yang </a:t>
            </a:r>
            <a:r>
              <a:rPr lang="en-US" sz="2400" dirty="0" err="1"/>
              <a:t>digunakan</a:t>
            </a:r>
            <a:r>
              <a:rPr lang="en-US" sz="2400" dirty="0"/>
              <a:t> </a:t>
            </a:r>
            <a:r>
              <a:rPr lang="en-US" sz="2400" dirty="0" err="1"/>
              <a:t>untuk</a:t>
            </a:r>
            <a:r>
              <a:rPr lang="en-US" sz="2400" dirty="0"/>
              <a:t> </a:t>
            </a:r>
            <a:r>
              <a:rPr lang="en-US" sz="2400" dirty="0" err="1"/>
              <a:t>mendefinisikan</a:t>
            </a:r>
            <a:r>
              <a:rPr lang="en-US" sz="2400" dirty="0"/>
              <a:t> </a:t>
            </a:r>
            <a:r>
              <a:rPr lang="en-US" sz="2400" dirty="0" err="1"/>
              <a:t>fungsi</a:t>
            </a:r>
            <a:r>
              <a:rPr lang="en-US" sz="2400" dirty="0"/>
              <a:t> </a:t>
            </a:r>
            <a:r>
              <a:rPr lang="en-US" sz="2400" dirty="0" err="1"/>
              <a:t>atau</a:t>
            </a:r>
            <a:r>
              <a:rPr lang="en-US" sz="2400" dirty="0"/>
              <a:t> </a:t>
            </a:r>
            <a:r>
              <a:rPr lang="en-US" sz="2400" dirty="0" err="1"/>
              <a:t>prosedur</a:t>
            </a:r>
            <a:r>
              <a:rPr lang="en-US" sz="2400" dirty="0"/>
              <a:t>. </a:t>
            </a:r>
          </a:p>
          <a:p>
            <a:pPr marL="0" indent="0">
              <a:buNone/>
            </a:pPr>
            <a:r>
              <a:rPr lang="en-US" sz="2400" dirty="0"/>
              <a:t>Parameter </a:t>
            </a:r>
            <a:r>
              <a:rPr lang="en-US" sz="2400" dirty="0" err="1"/>
              <a:t>aktual</a:t>
            </a:r>
            <a:r>
              <a:rPr lang="en-US" sz="2400" dirty="0"/>
              <a:t> </a:t>
            </a:r>
            <a:r>
              <a:rPr lang="en-US" sz="2400" dirty="0" err="1"/>
              <a:t>adalah</a:t>
            </a:r>
            <a:r>
              <a:rPr lang="en-US" sz="2400" dirty="0"/>
              <a:t> </a:t>
            </a:r>
            <a:r>
              <a:rPr lang="en-US" sz="2400" dirty="0" err="1"/>
              <a:t>sebuah</a:t>
            </a:r>
            <a:r>
              <a:rPr lang="en-US" sz="2400" dirty="0"/>
              <a:t> </a:t>
            </a:r>
            <a:r>
              <a:rPr lang="en-US" sz="2400" dirty="0" err="1"/>
              <a:t>variabel</a:t>
            </a:r>
            <a:r>
              <a:rPr lang="en-US" sz="2400" dirty="0"/>
              <a:t> </a:t>
            </a:r>
            <a:r>
              <a:rPr lang="en-US" sz="2400" dirty="0" err="1"/>
              <a:t>atau</a:t>
            </a:r>
            <a:r>
              <a:rPr lang="en-US" sz="2400" dirty="0"/>
              <a:t> </a:t>
            </a:r>
            <a:r>
              <a:rPr lang="en-US" sz="2400" dirty="0" err="1"/>
              <a:t>nilai</a:t>
            </a:r>
            <a:r>
              <a:rPr lang="en-US" sz="2400" dirty="0"/>
              <a:t> yang </a:t>
            </a:r>
            <a:r>
              <a:rPr lang="en-US" sz="2400" dirty="0" err="1"/>
              <a:t>digunakan</a:t>
            </a:r>
            <a:r>
              <a:rPr lang="en-US" sz="2400" dirty="0"/>
              <a:t> pada </a:t>
            </a:r>
            <a:r>
              <a:rPr lang="en-US" sz="2400" dirty="0" err="1"/>
              <a:t>saat</a:t>
            </a:r>
            <a:r>
              <a:rPr lang="en-US" sz="2400" dirty="0"/>
              <a:t> </a:t>
            </a:r>
            <a:r>
              <a:rPr lang="en-US" sz="2400" dirty="0" err="1"/>
              <a:t>memanggil</a:t>
            </a:r>
            <a:r>
              <a:rPr lang="en-US" sz="2400" dirty="0"/>
              <a:t> </a:t>
            </a:r>
            <a:r>
              <a:rPr lang="en-US" sz="2400" dirty="0" err="1"/>
              <a:t>sebuah</a:t>
            </a:r>
            <a:r>
              <a:rPr lang="en-US" sz="2400" dirty="0"/>
              <a:t> </a:t>
            </a:r>
            <a:r>
              <a:rPr lang="en-US" sz="2400" dirty="0" err="1"/>
              <a:t>fungsi</a:t>
            </a:r>
            <a:r>
              <a:rPr lang="en-US" sz="2400" dirty="0"/>
              <a:t> </a:t>
            </a:r>
            <a:r>
              <a:rPr lang="en-US" sz="2400" dirty="0" err="1"/>
              <a:t>atau</a:t>
            </a:r>
            <a:r>
              <a:rPr lang="en-US" sz="2400" dirty="0"/>
              <a:t> </a:t>
            </a:r>
            <a:r>
              <a:rPr lang="en-US" sz="2400" dirty="0" err="1"/>
              <a:t>prosedur</a:t>
            </a:r>
            <a:r>
              <a:rPr lang="en-US" sz="2400" dirty="0"/>
              <a:t>.</a:t>
            </a:r>
          </a:p>
          <a:p>
            <a:pPr marL="0" indent="0">
              <a:buNone/>
            </a:pPr>
            <a:r>
              <a:rPr lang="en-US" sz="2400" dirty="0" err="1"/>
              <a:t>Jenisnya</a:t>
            </a:r>
            <a:r>
              <a:rPr lang="en-US" sz="2400" dirty="0"/>
              <a:t> parameter </a:t>
            </a:r>
            <a:r>
              <a:rPr lang="en-US" sz="2400" dirty="0" err="1"/>
              <a:t>ada</a:t>
            </a:r>
            <a:r>
              <a:rPr lang="en-US" sz="2400" dirty="0"/>
              <a:t> 3, </a:t>
            </a:r>
            <a:r>
              <a:rPr lang="en-US" sz="2400" dirty="0" err="1"/>
              <a:t>yaitu</a:t>
            </a:r>
            <a:r>
              <a:rPr lang="en-US" sz="2400" dirty="0"/>
              <a:t> </a:t>
            </a:r>
          </a:p>
          <a:p>
            <a:pPr>
              <a:buAutoNum type="arabicPeriod"/>
            </a:pPr>
            <a:r>
              <a:rPr lang="en-US" sz="2400" dirty="0"/>
              <a:t>Input </a:t>
            </a:r>
          </a:p>
          <a:p>
            <a:pPr>
              <a:buAutoNum type="arabicPeriod"/>
            </a:pPr>
            <a:r>
              <a:rPr lang="en-US" sz="2400" dirty="0"/>
              <a:t>Output </a:t>
            </a:r>
          </a:p>
          <a:p>
            <a:pPr>
              <a:buAutoNum type="arabicPeriod"/>
            </a:pPr>
            <a:r>
              <a:rPr lang="en-US" sz="2400" dirty="0" err="1"/>
              <a:t>Input/Output</a:t>
            </a:r>
            <a:endParaRPr lang="en-US" sz="2400" dirty="0"/>
          </a:p>
        </p:txBody>
      </p:sp>
    </p:spTree>
    <p:extLst>
      <p:ext uri="{BB962C8B-B14F-4D97-AF65-F5344CB8AC3E}">
        <p14:creationId xmlns:p14="http://schemas.microsoft.com/office/powerpoint/2010/main" val="42082183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Formal dan </a:t>
            </a:r>
            <a:r>
              <a:rPr lang="en-US" dirty="0" err="1"/>
              <a:t>Aktual</a:t>
            </a:r>
            <a:endParaRPr lang="id-ID" dirty="0"/>
          </a:p>
        </p:txBody>
      </p:sp>
      <p:sp>
        <p:nvSpPr>
          <p:cNvPr id="3" name="Content Placeholder 2"/>
          <p:cNvSpPr>
            <a:spLocks noGrp="1"/>
          </p:cNvSpPr>
          <p:nvPr>
            <p:ph idx="1"/>
          </p:nvPr>
        </p:nvSpPr>
        <p:spPr>
          <a:xfrm>
            <a:off x="818712" y="2222286"/>
            <a:ext cx="10554574" cy="4386331"/>
          </a:xfrm>
        </p:spPr>
        <p:txBody>
          <a:bodyPr>
            <a:noAutofit/>
          </a:bodyPr>
          <a:lstStyle/>
          <a:p>
            <a:pPr marL="0" indent="0">
              <a:buNone/>
            </a:pPr>
            <a:r>
              <a:rPr lang="en-US" sz="2000" dirty="0" err="1"/>
              <a:t>Contoh</a:t>
            </a:r>
            <a:r>
              <a:rPr lang="en-US" sz="2000" dirty="0"/>
              <a:t>: </a:t>
            </a:r>
          </a:p>
          <a:p>
            <a:pPr marL="0" indent="0">
              <a:buNone/>
            </a:pPr>
            <a:r>
              <a:rPr lang="en-US" sz="2000" dirty="0" err="1"/>
              <a:t>Persoalan</a:t>
            </a:r>
            <a:r>
              <a:rPr lang="en-US" sz="2000" dirty="0"/>
              <a:t> </a:t>
            </a:r>
            <a:r>
              <a:rPr lang="en-US" sz="2000" dirty="0" err="1"/>
              <a:t>menghitung</a:t>
            </a:r>
            <a:r>
              <a:rPr lang="en-US" sz="2000" dirty="0"/>
              <a:t> </a:t>
            </a:r>
            <a:r>
              <a:rPr lang="en-US" sz="2000" dirty="0" err="1"/>
              <a:t>nilai</a:t>
            </a:r>
            <a:r>
              <a:rPr lang="en-US" sz="2000" dirty="0"/>
              <a:t> rata-rata </a:t>
            </a:r>
            <a:r>
              <a:rPr lang="en-US" sz="2000" dirty="0" err="1"/>
              <a:t>dari</a:t>
            </a:r>
            <a:r>
              <a:rPr lang="en-US" sz="2000" dirty="0"/>
              <a:t> </a:t>
            </a:r>
            <a:r>
              <a:rPr lang="en-US" sz="2000" dirty="0" err="1"/>
              <a:t>sekumpulan</a:t>
            </a:r>
            <a:r>
              <a:rPr lang="en-US" sz="2000" dirty="0"/>
              <a:t> data integer (</a:t>
            </a:r>
            <a:r>
              <a:rPr lang="en-US" sz="2000" dirty="0" err="1"/>
              <a:t>tabel</a:t>
            </a:r>
            <a:r>
              <a:rPr lang="en-US" sz="2000" dirty="0"/>
              <a:t> T) </a:t>
            </a:r>
            <a:r>
              <a:rPr lang="en-US" sz="2000" dirty="0" err="1"/>
              <a:t>sebanyak</a:t>
            </a:r>
            <a:r>
              <a:rPr lang="en-US" sz="2000" dirty="0"/>
              <a:t> N </a:t>
            </a:r>
            <a:r>
              <a:rPr lang="en-US" sz="2000" dirty="0" err="1"/>
              <a:t>jumlah</a:t>
            </a:r>
            <a:r>
              <a:rPr lang="en-US" sz="2000" dirty="0"/>
              <a:t> data. Dari </a:t>
            </a:r>
            <a:r>
              <a:rPr lang="en-US" sz="2000" dirty="0" err="1"/>
              <a:t>persoalan</a:t>
            </a:r>
            <a:r>
              <a:rPr lang="en-US" sz="2000" dirty="0"/>
              <a:t> </a:t>
            </a:r>
            <a:r>
              <a:rPr lang="en-US" sz="2000" dirty="0" err="1"/>
              <a:t>tersebut</a:t>
            </a:r>
            <a:r>
              <a:rPr lang="en-US" sz="2000" dirty="0"/>
              <a:t> </a:t>
            </a:r>
            <a:r>
              <a:rPr lang="en-US" sz="2000" dirty="0" err="1"/>
              <a:t>dapat</a:t>
            </a:r>
            <a:r>
              <a:rPr lang="en-US" sz="2000" dirty="0"/>
              <a:t> </a:t>
            </a:r>
            <a:r>
              <a:rPr lang="en-US" sz="2000" dirty="0" err="1"/>
              <a:t>diberikan</a:t>
            </a:r>
            <a:r>
              <a:rPr lang="en-US" sz="2000" dirty="0"/>
              <a:t> </a:t>
            </a:r>
            <a:r>
              <a:rPr lang="en-US" sz="2000" dirty="0" err="1"/>
              <a:t>analisis</a:t>
            </a:r>
            <a:r>
              <a:rPr lang="en-US" sz="2000" dirty="0"/>
              <a:t> </a:t>
            </a:r>
            <a:r>
              <a:rPr lang="en-US" sz="2000" dirty="0" err="1"/>
              <a:t>bahwa</a:t>
            </a:r>
            <a:r>
              <a:rPr lang="en-US" sz="2000" dirty="0"/>
              <a:t> yang </a:t>
            </a:r>
            <a:r>
              <a:rPr lang="en-US" sz="2000" dirty="0" err="1"/>
              <a:t>merupakan</a:t>
            </a:r>
            <a:r>
              <a:rPr lang="en-US" sz="2000" dirty="0"/>
              <a:t> </a:t>
            </a:r>
            <a:r>
              <a:rPr lang="en-US" sz="2000" dirty="0" err="1"/>
              <a:t>variabel</a:t>
            </a:r>
            <a:r>
              <a:rPr lang="en-US" sz="2000" dirty="0"/>
              <a:t> </a:t>
            </a:r>
            <a:r>
              <a:rPr lang="en-US" sz="2000" dirty="0" err="1"/>
              <a:t>sebagai</a:t>
            </a:r>
            <a:r>
              <a:rPr lang="en-US" sz="2000" dirty="0"/>
              <a:t> parameter input </a:t>
            </a:r>
            <a:r>
              <a:rPr lang="en-US" sz="2000" dirty="0" err="1"/>
              <a:t>adalah</a:t>
            </a:r>
            <a:r>
              <a:rPr lang="en-US" sz="2000" dirty="0"/>
              <a:t> </a:t>
            </a:r>
            <a:r>
              <a:rPr lang="en-US" sz="2000" dirty="0" err="1"/>
              <a:t>kumpulan</a:t>
            </a:r>
            <a:r>
              <a:rPr lang="en-US" sz="2000" dirty="0"/>
              <a:t> data integer (</a:t>
            </a:r>
            <a:r>
              <a:rPr lang="en-US" sz="2000" dirty="0" err="1"/>
              <a:t>tabel</a:t>
            </a:r>
            <a:r>
              <a:rPr lang="en-US" sz="2000" dirty="0"/>
              <a:t> T), dan </a:t>
            </a:r>
            <a:r>
              <a:rPr lang="en-US" sz="2000" dirty="0" err="1"/>
              <a:t>banyaknya</a:t>
            </a:r>
            <a:r>
              <a:rPr lang="en-US" sz="2000" dirty="0"/>
              <a:t> </a:t>
            </a:r>
            <a:r>
              <a:rPr lang="en-US" sz="2000" dirty="0" err="1"/>
              <a:t>jumlah</a:t>
            </a:r>
            <a:r>
              <a:rPr lang="en-US" sz="2000" dirty="0"/>
              <a:t> data N. </a:t>
            </a:r>
            <a:r>
              <a:rPr lang="en-US" sz="2000" dirty="0" err="1"/>
              <a:t>Sedangkan</a:t>
            </a:r>
            <a:r>
              <a:rPr lang="en-US" sz="2000" dirty="0"/>
              <a:t> </a:t>
            </a:r>
            <a:r>
              <a:rPr lang="en-US" sz="2000" dirty="0" err="1"/>
              <a:t>variabel</a:t>
            </a:r>
            <a:r>
              <a:rPr lang="en-US" sz="2000" dirty="0"/>
              <a:t> rata-rata </a:t>
            </a:r>
            <a:r>
              <a:rPr lang="en-US" sz="2000" dirty="0" err="1"/>
              <a:t>sebagai</a:t>
            </a:r>
            <a:r>
              <a:rPr lang="en-US" sz="2000" dirty="0"/>
              <a:t> parameter output.</a:t>
            </a:r>
          </a:p>
          <a:p>
            <a:pPr marL="0" indent="0">
              <a:buNone/>
            </a:pPr>
            <a:endParaRPr lang="en-US" sz="2000" dirty="0"/>
          </a:p>
          <a:p>
            <a:pPr marL="0" indent="0">
              <a:buNone/>
            </a:pPr>
            <a:r>
              <a:rPr lang="en-US" sz="2000" dirty="0" err="1"/>
              <a:t>Contoh</a:t>
            </a:r>
            <a:r>
              <a:rPr lang="en-US" sz="2000" dirty="0"/>
              <a:t>: </a:t>
            </a:r>
          </a:p>
          <a:p>
            <a:pPr marL="0" indent="0">
              <a:buNone/>
            </a:pPr>
            <a:r>
              <a:rPr lang="en-US" sz="2000" dirty="0" err="1"/>
              <a:t>Persoalan</a:t>
            </a:r>
            <a:r>
              <a:rPr lang="en-US" sz="2000" dirty="0"/>
              <a:t> </a:t>
            </a:r>
            <a:r>
              <a:rPr lang="en-US" sz="2000" dirty="0" err="1"/>
              <a:t>menukar</a:t>
            </a:r>
            <a:r>
              <a:rPr lang="en-US" sz="2000" dirty="0"/>
              <a:t> 2 </a:t>
            </a:r>
            <a:r>
              <a:rPr lang="en-US" sz="2000" dirty="0" err="1"/>
              <a:t>buah</a:t>
            </a:r>
            <a:r>
              <a:rPr lang="en-US" sz="2000" dirty="0"/>
              <a:t> </a:t>
            </a:r>
            <a:r>
              <a:rPr lang="en-US" sz="2000" dirty="0" err="1"/>
              <a:t>bilangan</a:t>
            </a:r>
            <a:r>
              <a:rPr lang="en-US" sz="2000" dirty="0"/>
              <a:t> integer </a:t>
            </a:r>
            <a:r>
              <a:rPr lang="en-US" sz="2000" dirty="0" err="1"/>
              <a:t>sembarang</a:t>
            </a:r>
            <a:r>
              <a:rPr lang="en-US" sz="2000" dirty="0"/>
              <a:t>  j dan k. </a:t>
            </a:r>
            <a:r>
              <a:rPr lang="en-US" sz="2000" dirty="0" err="1"/>
              <a:t>Misalkan</a:t>
            </a:r>
            <a:r>
              <a:rPr lang="en-US" sz="2000" dirty="0"/>
              <a:t> j=2 dan k=4, </a:t>
            </a:r>
            <a:r>
              <a:rPr lang="en-US" sz="2000" dirty="0" err="1"/>
              <a:t>maka</a:t>
            </a:r>
            <a:r>
              <a:rPr lang="en-US" sz="2000" dirty="0"/>
              <a:t> </a:t>
            </a:r>
            <a:r>
              <a:rPr lang="en-US" sz="2000" dirty="0" err="1"/>
              <a:t>setelah</a:t>
            </a:r>
            <a:r>
              <a:rPr lang="en-US" sz="2000" dirty="0"/>
              <a:t> </a:t>
            </a:r>
            <a:r>
              <a:rPr lang="en-US" sz="2000" dirty="0" err="1"/>
              <a:t>dilakukan</a:t>
            </a:r>
            <a:r>
              <a:rPr lang="en-US" sz="2000" dirty="0"/>
              <a:t> proses </a:t>
            </a:r>
            <a:r>
              <a:rPr lang="en-US" sz="2000" dirty="0" err="1"/>
              <a:t>menukar</a:t>
            </a:r>
            <a:r>
              <a:rPr lang="en-US" sz="2000" dirty="0"/>
              <a:t> 2 </a:t>
            </a:r>
            <a:r>
              <a:rPr lang="en-US" sz="2000" dirty="0" err="1"/>
              <a:t>buah</a:t>
            </a:r>
            <a:r>
              <a:rPr lang="en-US" sz="2000" dirty="0"/>
              <a:t> </a:t>
            </a:r>
            <a:r>
              <a:rPr lang="en-US" sz="2000" dirty="0" err="1"/>
              <a:t>bilangan</a:t>
            </a:r>
            <a:r>
              <a:rPr lang="en-US" sz="2000" dirty="0"/>
              <a:t> integer </a:t>
            </a:r>
            <a:r>
              <a:rPr lang="en-US" sz="2000" dirty="0" err="1"/>
              <a:t>tersebut</a:t>
            </a:r>
            <a:r>
              <a:rPr lang="en-US" sz="2000" dirty="0"/>
              <a:t> </a:t>
            </a:r>
            <a:r>
              <a:rPr lang="en-US" sz="2000" dirty="0" err="1"/>
              <a:t>akan</a:t>
            </a:r>
            <a:r>
              <a:rPr lang="en-US" sz="2000" dirty="0"/>
              <a:t> </a:t>
            </a:r>
            <a:r>
              <a:rPr lang="en-US" sz="2000" dirty="0" err="1"/>
              <a:t>diperoleh</a:t>
            </a:r>
            <a:r>
              <a:rPr lang="en-US" sz="2000" dirty="0"/>
              <a:t> </a:t>
            </a:r>
            <a:r>
              <a:rPr lang="en-US" sz="2000" dirty="0" err="1"/>
              <a:t>nilai</a:t>
            </a:r>
            <a:r>
              <a:rPr lang="en-US" sz="2000" dirty="0"/>
              <a:t> j=4 dan k=2. </a:t>
            </a:r>
            <a:r>
              <a:rPr lang="en-US" sz="2000" dirty="0" err="1"/>
              <a:t>Dalam</a:t>
            </a:r>
            <a:r>
              <a:rPr lang="en-US" sz="2000" dirty="0"/>
              <a:t> </a:t>
            </a:r>
            <a:r>
              <a:rPr lang="en-US" sz="2000" dirty="0" err="1"/>
              <a:t>hal</a:t>
            </a:r>
            <a:r>
              <a:rPr lang="en-US" sz="2000" dirty="0"/>
              <a:t> </a:t>
            </a:r>
            <a:r>
              <a:rPr lang="en-US" sz="2000" dirty="0" err="1"/>
              <a:t>ini</a:t>
            </a:r>
            <a:r>
              <a:rPr lang="en-US" sz="2000" dirty="0"/>
              <a:t> </a:t>
            </a:r>
            <a:r>
              <a:rPr lang="en-US" sz="2000" dirty="0" err="1"/>
              <a:t>bilangan</a:t>
            </a:r>
            <a:r>
              <a:rPr lang="en-US" sz="2000" dirty="0"/>
              <a:t> integer j dan k </a:t>
            </a:r>
            <a:r>
              <a:rPr lang="en-US" sz="2000" dirty="0" err="1"/>
              <a:t>berperan</a:t>
            </a:r>
            <a:r>
              <a:rPr lang="en-US" sz="2000" dirty="0"/>
              <a:t> </a:t>
            </a:r>
            <a:r>
              <a:rPr lang="en-US" sz="2000" dirty="0" err="1"/>
              <a:t>sebagai</a:t>
            </a:r>
            <a:r>
              <a:rPr lang="en-US" sz="2000" dirty="0"/>
              <a:t> input dan output </a:t>
            </a:r>
            <a:r>
              <a:rPr lang="en-US" sz="2000" dirty="0" err="1"/>
              <a:t>dari</a:t>
            </a:r>
            <a:r>
              <a:rPr lang="en-US" sz="2000" dirty="0"/>
              <a:t> proses </a:t>
            </a:r>
            <a:r>
              <a:rPr lang="en-US" sz="2000" dirty="0" err="1"/>
              <a:t>menukar</a:t>
            </a:r>
            <a:r>
              <a:rPr lang="en-US" sz="2000" dirty="0"/>
              <a:t> </a:t>
            </a:r>
            <a:r>
              <a:rPr lang="en-US" sz="2000" dirty="0" err="1"/>
              <a:t>adalah</a:t>
            </a:r>
            <a:r>
              <a:rPr lang="en-US" sz="2000" dirty="0"/>
              <a:t> </a:t>
            </a:r>
            <a:r>
              <a:rPr lang="en-US" sz="2000" dirty="0" err="1"/>
              <a:t>bilangan</a:t>
            </a:r>
            <a:r>
              <a:rPr lang="en-US" sz="2000" dirty="0"/>
              <a:t> integer j dan k </a:t>
            </a:r>
            <a:r>
              <a:rPr lang="en-US" sz="2000" dirty="0" err="1"/>
              <a:t>dengan</a:t>
            </a:r>
            <a:r>
              <a:rPr lang="en-US" sz="2000" dirty="0"/>
              <a:t> </a:t>
            </a:r>
            <a:r>
              <a:rPr lang="en-US" sz="2000" dirty="0" err="1"/>
              <a:t>nilai</a:t>
            </a:r>
            <a:r>
              <a:rPr lang="en-US" sz="2000" dirty="0"/>
              <a:t> yang </a:t>
            </a:r>
            <a:r>
              <a:rPr lang="en-US" sz="2000" dirty="0" err="1"/>
              <a:t>dipertukarkan</a:t>
            </a:r>
            <a:endParaRPr lang="en-US" sz="2000" dirty="0"/>
          </a:p>
        </p:txBody>
      </p:sp>
    </p:spTree>
    <p:extLst>
      <p:ext uri="{BB962C8B-B14F-4D97-AF65-F5344CB8AC3E}">
        <p14:creationId xmlns:p14="http://schemas.microsoft.com/office/powerpoint/2010/main" val="25488696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Ilustrasi</a:t>
            </a:r>
            <a:r>
              <a:rPr lang="en-US" dirty="0"/>
              <a:t> Parameter Formal dan </a:t>
            </a:r>
            <a:r>
              <a:rPr lang="en-US" dirty="0" err="1"/>
              <a:t>Aktual</a:t>
            </a:r>
            <a:endParaRPr lang="id-ID" dirty="0"/>
          </a:p>
        </p:txBody>
      </p:sp>
      <p:sp>
        <p:nvSpPr>
          <p:cNvPr id="3" name="Content Placeholder 2"/>
          <p:cNvSpPr>
            <a:spLocks noGrp="1"/>
          </p:cNvSpPr>
          <p:nvPr>
            <p:ph idx="1"/>
          </p:nvPr>
        </p:nvSpPr>
        <p:spPr>
          <a:xfrm>
            <a:off x="0" y="2222287"/>
            <a:ext cx="12192000" cy="3807452"/>
          </a:xfrm>
          <a:solidFill>
            <a:schemeClr val="tx1"/>
          </a:solidFill>
        </p:spPr>
        <p:txBody>
          <a:bodyPr>
            <a:normAutofit/>
          </a:bodyPr>
          <a:lstStyle/>
          <a:p>
            <a:pPr marL="0" indent="0">
              <a:buNone/>
            </a:pPr>
            <a:endParaRPr lang="en-US" dirty="0"/>
          </a:p>
        </p:txBody>
      </p:sp>
      <p:sp>
        <p:nvSpPr>
          <p:cNvPr id="4" name="Rectangle 2">
            <a:extLst>
              <a:ext uri="{FF2B5EF4-FFF2-40B4-BE49-F238E27FC236}">
                <a16:creationId xmlns:a16="http://schemas.microsoft.com/office/drawing/2014/main" id="{728DAF52-40C6-409B-8823-AD4340A03FB0}"/>
              </a:ext>
            </a:extLst>
          </p:cNvPr>
          <p:cNvSpPr>
            <a:spLocks noChangeArrowheads="1"/>
          </p:cNvSpPr>
          <p:nvPr/>
        </p:nvSpPr>
        <p:spPr bwMode="auto">
          <a:xfrm>
            <a:off x="345151" y="2222287"/>
            <a:ext cx="13093399" cy="50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767485A5-DC18-4BD9-9C1E-289DA4D514DB}"/>
              </a:ext>
            </a:extLst>
          </p:cNvPr>
          <p:cNvGraphicFramePr>
            <a:graphicFrameLocks noChangeAspect="1"/>
          </p:cNvGraphicFramePr>
          <p:nvPr>
            <p:extLst>
              <p:ext uri="{D42A27DB-BD31-4B8C-83A1-F6EECF244321}">
                <p14:modId xmlns:p14="http://schemas.microsoft.com/office/powerpoint/2010/main" val="3352714169"/>
              </p:ext>
            </p:extLst>
          </p:nvPr>
        </p:nvGraphicFramePr>
        <p:xfrm>
          <a:off x="345151" y="2503453"/>
          <a:ext cx="11397361" cy="3292978"/>
        </p:xfrm>
        <a:graphic>
          <a:graphicData uri="http://schemas.openxmlformats.org/presentationml/2006/ole">
            <mc:AlternateContent xmlns:mc="http://schemas.openxmlformats.org/markup-compatibility/2006">
              <mc:Choice xmlns:v="urn:schemas-microsoft-com:vml" Requires="v">
                <p:oleObj name="Visio" r:id="rId2" imgW="13697078" imgH="3133764" progId="Visio.Drawing.15">
                  <p:embed/>
                </p:oleObj>
              </mc:Choice>
              <mc:Fallback>
                <p:oleObj name="Visio" r:id="rId2" imgW="13697078" imgH="3133764"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51" y="2503453"/>
                        <a:ext cx="11397361" cy="3292978"/>
                      </a:xfrm>
                      <a:prstGeom prst="rect">
                        <a:avLst/>
                      </a:prstGeom>
                      <a:noFill/>
                    </p:spPr>
                  </p:pic>
                </p:oleObj>
              </mc:Fallback>
            </mc:AlternateContent>
          </a:graphicData>
        </a:graphic>
      </p:graphicFrame>
    </p:spTree>
    <p:extLst>
      <p:ext uri="{BB962C8B-B14F-4D97-AF65-F5344CB8AC3E}">
        <p14:creationId xmlns:p14="http://schemas.microsoft.com/office/powerpoint/2010/main" val="11039534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Fungsi</a:t>
            </a:r>
            <a:endParaRPr lang="id-ID" dirty="0"/>
          </a:p>
        </p:txBody>
      </p:sp>
      <p:sp>
        <p:nvSpPr>
          <p:cNvPr id="3" name="Content Placeholder 2"/>
          <p:cNvSpPr>
            <a:spLocks noGrp="1"/>
          </p:cNvSpPr>
          <p:nvPr>
            <p:ph idx="1"/>
          </p:nvPr>
        </p:nvSpPr>
        <p:spPr>
          <a:xfrm>
            <a:off x="818712" y="2222287"/>
            <a:ext cx="10554574" cy="1461817"/>
          </a:xfrm>
        </p:spPr>
        <p:txBody>
          <a:bodyPr>
            <a:normAutofit/>
          </a:bodyPr>
          <a:lstStyle/>
          <a:p>
            <a:pPr marL="0" indent="0">
              <a:buNone/>
            </a:pPr>
            <a:r>
              <a:rPr lang="en-US" sz="2000" b="1" dirty="0" err="1"/>
              <a:t>Cirinya</a:t>
            </a:r>
            <a:r>
              <a:rPr lang="en-US" sz="2000" dirty="0"/>
              <a:t> </a:t>
            </a:r>
          </a:p>
          <a:p>
            <a:pPr marL="0" indent="0">
              <a:buNone/>
            </a:pPr>
            <a:r>
              <a:rPr lang="en-US" sz="2000" dirty="0"/>
              <a:t>list </a:t>
            </a:r>
            <a:r>
              <a:rPr lang="en-US" sz="2000" dirty="0" err="1"/>
              <a:t>parameternya</a:t>
            </a:r>
            <a:r>
              <a:rPr lang="en-US" sz="2000" dirty="0"/>
              <a:t> </a:t>
            </a:r>
            <a:r>
              <a:rPr lang="en-US" sz="2000" dirty="0" err="1"/>
              <a:t>hanya</a:t>
            </a:r>
            <a:r>
              <a:rPr lang="en-US" sz="2000" dirty="0"/>
              <a:t> input</a:t>
            </a:r>
          </a:p>
          <a:p>
            <a:pPr marL="0" indent="0">
              <a:buNone/>
            </a:pPr>
            <a:r>
              <a:rPr lang="en-US" sz="2000" dirty="0" err="1"/>
              <a:t>Memiliki</a:t>
            </a:r>
            <a:r>
              <a:rPr lang="en-US" sz="2000" dirty="0"/>
              <a:t> return value</a:t>
            </a:r>
          </a:p>
          <a:p>
            <a:pPr marL="0" indent="0">
              <a:buNone/>
            </a:pPr>
            <a:endParaRPr lang="en-US" dirty="0"/>
          </a:p>
        </p:txBody>
      </p:sp>
      <p:sp>
        <p:nvSpPr>
          <p:cNvPr id="4" name="Content Placeholder 2">
            <a:extLst>
              <a:ext uri="{FF2B5EF4-FFF2-40B4-BE49-F238E27FC236}">
                <a16:creationId xmlns:a16="http://schemas.microsoft.com/office/drawing/2014/main" id="{76C82188-4987-4044-B6A4-70C1C7387549}"/>
              </a:ext>
            </a:extLst>
          </p:cNvPr>
          <p:cNvSpPr txBox="1">
            <a:spLocks/>
          </p:cNvSpPr>
          <p:nvPr/>
        </p:nvSpPr>
        <p:spPr>
          <a:xfrm>
            <a:off x="810000" y="3650973"/>
            <a:ext cx="10554574" cy="2975114"/>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endParaRPr lang="en-US" dirty="0"/>
          </a:p>
        </p:txBody>
      </p:sp>
      <p:pic>
        <p:nvPicPr>
          <p:cNvPr id="6" name="Picture 5">
            <a:extLst>
              <a:ext uri="{FF2B5EF4-FFF2-40B4-BE49-F238E27FC236}">
                <a16:creationId xmlns:a16="http://schemas.microsoft.com/office/drawing/2014/main" id="{B66B8047-982F-4B80-AA65-924DFC6803C1}"/>
              </a:ext>
            </a:extLst>
          </p:cNvPr>
          <p:cNvPicPr>
            <a:picLocks noChangeAspect="1"/>
          </p:cNvPicPr>
          <p:nvPr/>
        </p:nvPicPr>
        <p:blipFill rotWithShape="1">
          <a:blip r:embed="rId2"/>
          <a:srcRect l="26413" t="41542" r="25978" b="25435"/>
          <a:stretch/>
        </p:blipFill>
        <p:spPr>
          <a:xfrm>
            <a:off x="801288" y="3429000"/>
            <a:ext cx="8198250" cy="3197087"/>
          </a:xfrm>
          <a:prstGeom prst="rect">
            <a:avLst/>
          </a:prstGeom>
        </p:spPr>
      </p:pic>
      <p:pic>
        <p:nvPicPr>
          <p:cNvPr id="11" name="Picture 10">
            <a:extLst>
              <a:ext uri="{FF2B5EF4-FFF2-40B4-BE49-F238E27FC236}">
                <a16:creationId xmlns:a16="http://schemas.microsoft.com/office/drawing/2014/main" id="{81C261E2-436C-4EC4-8D41-173C917D3BA9}"/>
              </a:ext>
            </a:extLst>
          </p:cNvPr>
          <p:cNvPicPr>
            <a:picLocks noChangeAspect="1"/>
          </p:cNvPicPr>
          <p:nvPr/>
        </p:nvPicPr>
        <p:blipFill rotWithShape="1">
          <a:blip r:embed="rId3"/>
          <a:srcRect l="43616" t="39726" r="37653" b="23625"/>
          <a:stretch/>
        </p:blipFill>
        <p:spPr>
          <a:xfrm>
            <a:off x="2630660" y="170953"/>
            <a:ext cx="1463039" cy="1610245"/>
          </a:xfrm>
          <a:prstGeom prst="rect">
            <a:avLst/>
          </a:prstGeom>
        </p:spPr>
      </p:pic>
    </p:spTree>
    <p:extLst>
      <p:ext uri="{BB962C8B-B14F-4D97-AF65-F5344CB8AC3E}">
        <p14:creationId xmlns:p14="http://schemas.microsoft.com/office/powerpoint/2010/main" val="17087863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Pemanggilan</a:t>
            </a:r>
            <a:r>
              <a:rPr lang="en-US" dirty="0"/>
              <a:t> </a:t>
            </a:r>
            <a:r>
              <a:rPr lang="en-US" dirty="0" err="1"/>
              <a:t>Fungsi</a:t>
            </a:r>
            <a:endParaRPr lang="id-ID" dirty="0"/>
          </a:p>
        </p:txBody>
      </p:sp>
      <p:sp>
        <p:nvSpPr>
          <p:cNvPr id="3" name="Content Placeholder 2"/>
          <p:cNvSpPr>
            <a:spLocks noGrp="1"/>
          </p:cNvSpPr>
          <p:nvPr>
            <p:ph idx="1"/>
          </p:nvPr>
        </p:nvSpPr>
        <p:spPr>
          <a:xfrm>
            <a:off x="818712" y="2222287"/>
            <a:ext cx="10554574" cy="1461817"/>
          </a:xfrm>
        </p:spPr>
        <p:txBody>
          <a:bodyPr>
            <a:normAutofit/>
          </a:bodyPr>
          <a:lstStyle/>
          <a:p>
            <a:pPr marL="0" indent="0">
              <a:buNone/>
            </a:pPr>
            <a:endParaRPr lang="en-US" dirty="0"/>
          </a:p>
        </p:txBody>
      </p:sp>
      <p:sp>
        <p:nvSpPr>
          <p:cNvPr id="4" name="Content Placeholder 2">
            <a:extLst>
              <a:ext uri="{FF2B5EF4-FFF2-40B4-BE49-F238E27FC236}">
                <a16:creationId xmlns:a16="http://schemas.microsoft.com/office/drawing/2014/main" id="{76C82188-4987-4044-B6A4-70C1C7387549}"/>
              </a:ext>
            </a:extLst>
          </p:cNvPr>
          <p:cNvSpPr txBox="1">
            <a:spLocks/>
          </p:cNvSpPr>
          <p:nvPr/>
        </p:nvSpPr>
        <p:spPr>
          <a:xfrm>
            <a:off x="810000" y="3650973"/>
            <a:ext cx="10554574" cy="2975114"/>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endParaRPr lang="en-US" dirty="0"/>
          </a:p>
        </p:txBody>
      </p:sp>
      <p:pic>
        <p:nvPicPr>
          <p:cNvPr id="5" name="Picture 4">
            <a:extLst>
              <a:ext uri="{FF2B5EF4-FFF2-40B4-BE49-F238E27FC236}">
                <a16:creationId xmlns:a16="http://schemas.microsoft.com/office/drawing/2014/main" id="{20E87266-91A6-4D16-B3FE-3AA32A3AAF56}"/>
              </a:ext>
            </a:extLst>
          </p:cNvPr>
          <p:cNvPicPr>
            <a:picLocks noChangeAspect="1"/>
          </p:cNvPicPr>
          <p:nvPr/>
        </p:nvPicPr>
        <p:blipFill rotWithShape="1">
          <a:blip r:embed="rId2"/>
          <a:srcRect l="26305" t="32396" r="26304" b="19985"/>
          <a:stretch/>
        </p:blipFill>
        <p:spPr>
          <a:xfrm>
            <a:off x="801287" y="2018916"/>
            <a:ext cx="8155353" cy="4607171"/>
          </a:xfrm>
          <a:prstGeom prst="rect">
            <a:avLst/>
          </a:prstGeom>
        </p:spPr>
      </p:pic>
    </p:spTree>
    <p:extLst>
      <p:ext uri="{BB962C8B-B14F-4D97-AF65-F5344CB8AC3E}">
        <p14:creationId xmlns:p14="http://schemas.microsoft.com/office/powerpoint/2010/main" val="580540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EEEE5-1C33-7475-7FD2-12433F1942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5A580E-C6A9-0084-A80D-45D3223CE135}"/>
              </a:ext>
            </a:extLst>
          </p:cNvPr>
          <p:cNvSpPr>
            <a:spLocks noGrp="1"/>
          </p:cNvSpPr>
          <p:nvPr>
            <p:ph type="title"/>
          </p:nvPr>
        </p:nvSpPr>
        <p:spPr/>
        <p:txBody>
          <a:bodyPr/>
          <a:lstStyle/>
          <a:p>
            <a:r>
              <a:rPr lang="en-US" dirty="0" err="1"/>
              <a:t>Aturan</a:t>
            </a:r>
            <a:r>
              <a:rPr lang="en-US" dirty="0"/>
              <a:t> </a:t>
            </a:r>
            <a:r>
              <a:rPr lang="en-US" dirty="0" err="1"/>
              <a:t>Perkuliahan</a:t>
            </a:r>
            <a:endParaRPr lang="id-ID" dirty="0"/>
          </a:p>
        </p:txBody>
      </p:sp>
      <p:sp>
        <p:nvSpPr>
          <p:cNvPr id="3" name="Content Placeholder 2">
            <a:extLst>
              <a:ext uri="{FF2B5EF4-FFF2-40B4-BE49-F238E27FC236}">
                <a16:creationId xmlns:a16="http://schemas.microsoft.com/office/drawing/2014/main" id="{31D79432-B779-318A-0482-7C3A5F1ED3DB}"/>
              </a:ext>
            </a:extLst>
          </p:cNvPr>
          <p:cNvSpPr>
            <a:spLocks noGrp="1"/>
          </p:cNvSpPr>
          <p:nvPr>
            <p:ph idx="1"/>
          </p:nvPr>
        </p:nvSpPr>
        <p:spPr>
          <a:xfrm>
            <a:off x="810001" y="2219738"/>
            <a:ext cx="10571998" cy="4191074"/>
          </a:xfrm>
        </p:spPr>
        <p:txBody>
          <a:bodyPr>
            <a:noAutofit/>
          </a:bodyPr>
          <a:lstStyle/>
          <a:p>
            <a:pPr marL="514350" indent="-514350">
              <a:buFont typeface="+mj-lt"/>
              <a:buAutoNum type="arabicPeriod"/>
            </a:pPr>
            <a:r>
              <a:rPr lang="en-US" sz="2800" b="1" dirty="0" err="1"/>
              <a:t>Tidak</a:t>
            </a:r>
            <a:r>
              <a:rPr lang="en-US" sz="2800" b="1" dirty="0"/>
              <a:t> </a:t>
            </a:r>
            <a:r>
              <a:rPr lang="en-US" sz="2800" b="1" dirty="0" err="1"/>
              <a:t>diperbolehkan</a:t>
            </a:r>
            <a:r>
              <a:rPr lang="en-US" sz="2800" b="1" dirty="0"/>
              <a:t> </a:t>
            </a:r>
            <a:r>
              <a:rPr lang="en-US" sz="2800" b="1" dirty="0" err="1"/>
              <a:t>terlambat</a:t>
            </a:r>
            <a:r>
              <a:rPr lang="en-US" sz="2800" dirty="0"/>
              <a:t> di </a:t>
            </a:r>
            <a:r>
              <a:rPr lang="en-US" sz="2800" dirty="0" err="1"/>
              <a:t>kelas</a:t>
            </a:r>
            <a:r>
              <a:rPr lang="en-US" sz="2800" dirty="0"/>
              <a:t> </a:t>
            </a:r>
            <a:r>
              <a:rPr lang="en-US" sz="2800" dirty="0" err="1"/>
              <a:t>perkuliahan</a:t>
            </a:r>
            <a:endParaRPr lang="en-US" sz="2800" dirty="0"/>
          </a:p>
          <a:p>
            <a:pPr marL="514350" indent="-514350">
              <a:buFont typeface="+mj-lt"/>
              <a:buAutoNum type="arabicPeriod"/>
            </a:pPr>
            <a:r>
              <a:rPr lang="en-US" sz="2800" dirty="0" err="1"/>
              <a:t>Pengerjaan</a:t>
            </a:r>
            <a:r>
              <a:rPr lang="en-US" sz="2800" dirty="0"/>
              <a:t> </a:t>
            </a:r>
            <a:r>
              <a:rPr lang="en-US" sz="2800" dirty="0" err="1"/>
              <a:t>tugas</a:t>
            </a:r>
            <a:r>
              <a:rPr lang="en-US" sz="2800" dirty="0"/>
              <a:t> (</a:t>
            </a:r>
            <a:r>
              <a:rPr lang="en-US" sz="2800" dirty="0" err="1"/>
              <a:t>sejenisnya</a:t>
            </a:r>
            <a:r>
              <a:rPr lang="en-US" sz="2800" dirty="0"/>
              <a:t>), dan UTS (UAS) </a:t>
            </a:r>
            <a:r>
              <a:rPr lang="en-US" sz="2800" dirty="0" err="1"/>
              <a:t>terkait</a:t>
            </a:r>
            <a:r>
              <a:rPr lang="en-US" sz="2800" dirty="0"/>
              <a:t> </a:t>
            </a:r>
            <a:r>
              <a:rPr lang="en-US" sz="2800" dirty="0" err="1"/>
              <a:t>algoritma</a:t>
            </a:r>
            <a:r>
              <a:rPr lang="en-US" sz="2800" dirty="0"/>
              <a:t> </a:t>
            </a:r>
            <a:r>
              <a:rPr lang="en-US" sz="2800" dirty="0" err="1"/>
              <a:t>hanya</a:t>
            </a:r>
            <a:r>
              <a:rPr lang="en-US" sz="2800" dirty="0"/>
              <a:t> </a:t>
            </a:r>
            <a:r>
              <a:rPr lang="en-US" sz="2800" dirty="0" err="1"/>
              <a:t>menggunakan</a:t>
            </a:r>
            <a:r>
              <a:rPr lang="en-US" sz="2800" dirty="0"/>
              <a:t> </a:t>
            </a:r>
            <a:r>
              <a:rPr lang="en-US" sz="2800" dirty="0" err="1"/>
              <a:t>pensil</a:t>
            </a:r>
            <a:r>
              <a:rPr lang="en-US" sz="2800" dirty="0"/>
              <a:t> (</a:t>
            </a:r>
            <a:r>
              <a:rPr lang="en-US" sz="2800" dirty="0" err="1"/>
              <a:t>kertas</a:t>
            </a:r>
            <a:r>
              <a:rPr lang="en-US" sz="2800" dirty="0"/>
              <a:t> </a:t>
            </a:r>
            <a:r>
              <a:rPr lang="en-US" sz="2800" dirty="0" err="1"/>
              <a:t>putih</a:t>
            </a:r>
            <a:r>
              <a:rPr lang="en-US" sz="2800" dirty="0"/>
              <a:t> polos)</a:t>
            </a:r>
          </a:p>
          <a:p>
            <a:pPr marL="514350" indent="-514350">
              <a:buFont typeface="+mj-lt"/>
              <a:buAutoNum type="arabicPeriod"/>
            </a:pPr>
            <a:r>
              <a:rPr lang="en-US" sz="2800" dirty="0"/>
              <a:t>Jika salah </a:t>
            </a:r>
            <a:r>
              <a:rPr lang="en-US" sz="2800" dirty="0" err="1"/>
              <a:t>satu</a:t>
            </a:r>
            <a:r>
              <a:rPr lang="en-US" sz="2800" dirty="0"/>
              <a:t> </a:t>
            </a:r>
            <a:r>
              <a:rPr lang="en-US" sz="2800" dirty="0" err="1"/>
              <a:t>komponen</a:t>
            </a:r>
            <a:r>
              <a:rPr lang="en-US" sz="2800" dirty="0"/>
              <a:t> </a:t>
            </a:r>
            <a:r>
              <a:rPr lang="en-US" sz="2800" dirty="0" err="1"/>
              <a:t>penilaian</a:t>
            </a:r>
            <a:r>
              <a:rPr lang="en-US" sz="2800" dirty="0"/>
              <a:t> </a:t>
            </a:r>
            <a:r>
              <a:rPr lang="en-US" sz="2800" dirty="0" err="1"/>
              <a:t>tidak</a:t>
            </a:r>
            <a:r>
              <a:rPr lang="en-US" sz="2800" dirty="0"/>
              <a:t> </a:t>
            </a:r>
            <a:r>
              <a:rPr lang="en-US" sz="2800" dirty="0" err="1"/>
              <a:t>dipenuhi</a:t>
            </a:r>
            <a:r>
              <a:rPr lang="en-US" sz="2800" dirty="0"/>
              <a:t>, </a:t>
            </a:r>
            <a:r>
              <a:rPr lang="en-US" sz="2800" dirty="0" err="1"/>
              <a:t>maka</a:t>
            </a:r>
            <a:r>
              <a:rPr lang="en-US" sz="2800" dirty="0"/>
              <a:t> </a:t>
            </a:r>
            <a:r>
              <a:rPr lang="en-US" sz="2800" dirty="0" err="1"/>
              <a:t>nilai</a:t>
            </a:r>
            <a:r>
              <a:rPr lang="en-US" sz="2800" dirty="0"/>
              <a:t> </a:t>
            </a:r>
            <a:r>
              <a:rPr lang="en-US" sz="2800" b="1" dirty="0" err="1"/>
              <a:t>tidak</a:t>
            </a:r>
            <a:r>
              <a:rPr lang="en-US" sz="2800" b="1" dirty="0"/>
              <a:t> </a:t>
            </a:r>
            <a:r>
              <a:rPr lang="en-US" sz="2800" b="1" dirty="0" err="1"/>
              <a:t>dikeluarkan</a:t>
            </a:r>
            <a:r>
              <a:rPr lang="en-US" sz="2800" b="1" dirty="0"/>
              <a:t> (</a:t>
            </a:r>
            <a:r>
              <a:rPr lang="en-US" sz="2800" b="1" dirty="0" err="1"/>
              <a:t>tidak</a:t>
            </a:r>
            <a:r>
              <a:rPr lang="en-US" sz="2800" b="1" dirty="0"/>
              <a:t> lulus)</a:t>
            </a:r>
          </a:p>
          <a:p>
            <a:pPr marL="514350" indent="-514350">
              <a:buFont typeface="+mj-lt"/>
              <a:buAutoNum type="arabicPeriod"/>
            </a:pPr>
            <a:r>
              <a:rPr lang="en-US" sz="2800" dirty="0"/>
              <a:t>Jika </a:t>
            </a:r>
            <a:r>
              <a:rPr lang="en-US" sz="2800" dirty="0" err="1"/>
              <a:t>diketahui</a:t>
            </a:r>
            <a:r>
              <a:rPr lang="en-US" sz="2800" dirty="0"/>
              <a:t> </a:t>
            </a:r>
            <a:r>
              <a:rPr lang="en-US" sz="2800" dirty="0" err="1"/>
              <a:t>berbuat</a:t>
            </a:r>
            <a:r>
              <a:rPr lang="en-US" sz="2800" dirty="0"/>
              <a:t> </a:t>
            </a:r>
            <a:r>
              <a:rPr lang="en-US" sz="2800" dirty="0" err="1"/>
              <a:t>curang</a:t>
            </a:r>
            <a:r>
              <a:rPr lang="en-US" sz="2800" dirty="0"/>
              <a:t>, </a:t>
            </a:r>
            <a:r>
              <a:rPr lang="en-US" sz="2800" dirty="0" err="1"/>
              <a:t>maka</a:t>
            </a:r>
            <a:r>
              <a:rPr lang="en-US" sz="2800" dirty="0"/>
              <a:t> </a:t>
            </a:r>
            <a:r>
              <a:rPr lang="en-US" sz="2800" b="1" dirty="0" err="1"/>
              <a:t>dinyatakan</a:t>
            </a:r>
            <a:r>
              <a:rPr lang="en-US" sz="2800" b="1" dirty="0"/>
              <a:t> </a:t>
            </a:r>
            <a:r>
              <a:rPr lang="en-US" sz="2800" b="1" dirty="0" err="1"/>
              <a:t>tidak</a:t>
            </a:r>
            <a:r>
              <a:rPr lang="en-US" sz="2800" b="1" dirty="0"/>
              <a:t> lulus</a:t>
            </a:r>
            <a:r>
              <a:rPr lang="en-US" sz="2800" dirty="0"/>
              <a:t> </a:t>
            </a:r>
          </a:p>
        </p:txBody>
      </p:sp>
    </p:spTree>
    <p:extLst>
      <p:ext uri="{BB962C8B-B14F-4D97-AF65-F5344CB8AC3E}">
        <p14:creationId xmlns:p14="http://schemas.microsoft.com/office/powerpoint/2010/main" val="17601216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Contoh</a:t>
            </a:r>
            <a:r>
              <a:rPr lang="en-US" dirty="0"/>
              <a:t> </a:t>
            </a:r>
            <a:r>
              <a:rPr lang="en-US" dirty="0" err="1"/>
              <a:t>Fungsi</a:t>
            </a:r>
            <a:endParaRPr lang="id-ID" dirty="0"/>
          </a:p>
        </p:txBody>
      </p:sp>
      <p:sp>
        <p:nvSpPr>
          <p:cNvPr id="3" name="Content Placeholder 2"/>
          <p:cNvSpPr>
            <a:spLocks noGrp="1"/>
          </p:cNvSpPr>
          <p:nvPr>
            <p:ph idx="1"/>
          </p:nvPr>
        </p:nvSpPr>
        <p:spPr>
          <a:xfrm>
            <a:off x="818712" y="2222287"/>
            <a:ext cx="10554574" cy="1461817"/>
          </a:xfrm>
        </p:spPr>
        <p:txBody>
          <a:bodyPr>
            <a:normAutofit/>
          </a:bodyPr>
          <a:lstStyle/>
          <a:p>
            <a:pPr marL="0" indent="0">
              <a:buNone/>
            </a:pPr>
            <a:endParaRPr lang="en-US" dirty="0"/>
          </a:p>
        </p:txBody>
      </p:sp>
      <p:sp>
        <p:nvSpPr>
          <p:cNvPr id="4" name="Content Placeholder 2">
            <a:extLst>
              <a:ext uri="{FF2B5EF4-FFF2-40B4-BE49-F238E27FC236}">
                <a16:creationId xmlns:a16="http://schemas.microsoft.com/office/drawing/2014/main" id="{76C82188-4987-4044-B6A4-70C1C7387549}"/>
              </a:ext>
            </a:extLst>
          </p:cNvPr>
          <p:cNvSpPr txBox="1">
            <a:spLocks/>
          </p:cNvSpPr>
          <p:nvPr/>
        </p:nvSpPr>
        <p:spPr>
          <a:xfrm>
            <a:off x="810000" y="3650973"/>
            <a:ext cx="10554574" cy="2975114"/>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endParaRPr lang="en-US" dirty="0"/>
          </a:p>
        </p:txBody>
      </p:sp>
      <p:pic>
        <p:nvPicPr>
          <p:cNvPr id="5" name="Picture 4">
            <a:extLst>
              <a:ext uri="{FF2B5EF4-FFF2-40B4-BE49-F238E27FC236}">
                <a16:creationId xmlns:a16="http://schemas.microsoft.com/office/drawing/2014/main" id="{C7EF79E4-0EFA-428D-A980-30BAAEAAC80C}"/>
              </a:ext>
            </a:extLst>
          </p:cNvPr>
          <p:cNvPicPr>
            <a:picLocks noChangeAspect="1"/>
          </p:cNvPicPr>
          <p:nvPr/>
        </p:nvPicPr>
        <p:blipFill rotWithShape="1">
          <a:blip r:embed="rId2"/>
          <a:srcRect l="25435" t="26462" r="25434" b="26172"/>
          <a:stretch/>
        </p:blipFill>
        <p:spPr>
          <a:xfrm>
            <a:off x="954156" y="1921565"/>
            <a:ext cx="10410418" cy="4810539"/>
          </a:xfrm>
          <a:prstGeom prst="rect">
            <a:avLst/>
          </a:prstGeom>
        </p:spPr>
      </p:pic>
    </p:spTree>
    <p:extLst>
      <p:ext uri="{BB962C8B-B14F-4D97-AF65-F5344CB8AC3E}">
        <p14:creationId xmlns:p14="http://schemas.microsoft.com/office/powerpoint/2010/main" val="4150750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Contoh</a:t>
            </a:r>
            <a:r>
              <a:rPr lang="en-US" dirty="0"/>
              <a:t> </a:t>
            </a:r>
            <a:r>
              <a:rPr lang="en-US" dirty="0" err="1"/>
              <a:t>Pemanggilan</a:t>
            </a:r>
            <a:r>
              <a:rPr lang="en-US" dirty="0"/>
              <a:t> </a:t>
            </a:r>
            <a:r>
              <a:rPr lang="en-US" dirty="0" err="1"/>
              <a:t>Fungsi</a:t>
            </a:r>
            <a:endParaRPr lang="id-ID" dirty="0"/>
          </a:p>
        </p:txBody>
      </p:sp>
      <p:sp>
        <p:nvSpPr>
          <p:cNvPr id="3" name="Content Placeholder 2"/>
          <p:cNvSpPr>
            <a:spLocks noGrp="1"/>
          </p:cNvSpPr>
          <p:nvPr>
            <p:ph idx="1"/>
          </p:nvPr>
        </p:nvSpPr>
        <p:spPr>
          <a:xfrm>
            <a:off x="818712" y="2222287"/>
            <a:ext cx="10554574" cy="1461817"/>
          </a:xfrm>
        </p:spPr>
        <p:txBody>
          <a:bodyPr>
            <a:normAutofit/>
          </a:bodyPr>
          <a:lstStyle/>
          <a:p>
            <a:pPr marL="0" indent="0">
              <a:buNone/>
            </a:pPr>
            <a:endParaRPr lang="en-US" dirty="0"/>
          </a:p>
        </p:txBody>
      </p:sp>
      <p:sp>
        <p:nvSpPr>
          <p:cNvPr id="4" name="Content Placeholder 2">
            <a:extLst>
              <a:ext uri="{FF2B5EF4-FFF2-40B4-BE49-F238E27FC236}">
                <a16:creationId xmlns:a16="http://schemas.microsoft.com/office/drawing/2014/main" id="{76C82188-4987-4044-B6A4-70C1C7387549}"/>
              </a:ext>
            </a:extLst>
          </p:cNvPr>
          <p:cNvSpPr txBox="1">
            <a:spLocks/>
          </p:cNvSpPr>
          <p:nvPr/>
        </p:nvSpPr>
        <p:spPr>
          <a:xfrm>
            <a:off x="810000" y="3650973"/>
            <a:ext cx="10554574" cy="2975114"/>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endParaRPr lang="en-US" dirty="0"/>
          </a:p>
        </p:txBody>
      </p:sp>
      <p:pic>
        <p:nvPicPr>
          <p:cNvPr id="6" name="Picture 5">
            <a:extLst>
              <a:ext uri="{FF2B5EF4-FFF2-40B4-BE49-F238E27FC236}">
                <a16:creationId xmlns:a16="http://schemas.microsoft.com/office/drawing/2014/main" id="{F4B58840-66CC-4A0D-AF32-39599AB350C1}"/>
              </a:ext>
            </a:extLst>
          </p:cNvPr>
          <p:cNvPicPr>
            <a:picLocks noChangeAspect="1"/>
          </p:cNvPicPr>
          <p:nvPr/>
        </p:nvPicPr>
        <p:blipFill rotWithShape="1">
          <a:blip r:embed="rId2"/>
          <a:srcRect l="26522" t="28589" r="25761" b="16699"/>
          <a:stretch/>
        </p:blipFill>
        <p:spPr>
          <a:xfrm>
            <a:off x="954156" y="1908314"/>
            <a:ext cx="10554574" cy="4717773"/>
          </a:xfrm>
          <a:prstGeom prst="rect">
            <a:avLst/>
          </a:prstGeom>
        </p:spPr>
      </p:pic>
    </p:spTree>
    <p:extLst>
      <p:ext uri="{BB962C8B-B14F-4D97-AF65-F5344CB8AC3E}">
        <p14:creationId xmlns:p14="http://schemas.microsoft.com/office/powerpoint/2010/main" val="12752669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Mekanisme</a:t>
            </a:r>
            <a:r>
              <a:rPr lang="en-US" dirty="0"/>
              <a:t> Parsing Nilai</a:t>
            </a:r>
            <a:endParaRPr lang="id-ID" dirty="0"/>
          </a:p>
        </p:txBody>
      </p:sp>
      <p:sp>
        <p:nvSpPr>
          <p:cNvPr id="3" name="Content Placeholder 2"/>
          <p:cNvSpPr>
            <a:spLocks noGrp="1"/>
          </p:cNvSpPr>
          <p:nvPr>
            <p:ph idx="1"/>
          </p:nvPr>
        </p:nvSpPr>
        <p:spPr>
          <a:xfrm>
            <a:off x="818712" y="2222287"/>
            <a:ext cx="10554574" cy="1461817"/>
          </a:xfrm>
        </p:spPr>
        <p:txBody>
          <a:bodyPr>
            <a:normAutofit/>
          </a:bodyPr>
          <a:lstStyle/>
          <a:p>
            <a:pPr marL="0" indent="0">
              <a:buNone/>
            </a:pPr>
            <a:endParaRPr lang="en-US" dirty="0"/>
          </a:p>
        </p:txBody>
      </p:sp>
      <p:sp>
        <p:nvSpPr>
          <p:cNvPr id="4" name="Content Placeholder 2">
            <a:extLst>
              <a:ext uri="{FF2B5EF4-FFF2-40B4-BE49-F238E27FC236}">
                <a16:creationId xmlns:a16="http://schemas.microsoft.com/office/drawing/2014/main" id="{76C82188-4987-4044-B6A4-70C1C7387549}"/>
              </a:ext>
            </a:extLst>
          </p:cNvPr>
          <p:cNvSpPr txBox="1">
            <a:spLocks/>
          </p:cNvSpPr>
          <p:nvPr/>
        </p:nvSpPr>
        <p:spPr>
          <a:xfrm>
            <a:off x="810000" y="3650973"/>
            <a:ext cx="10554574" cy="2975114"/>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endParaRPr lang="en-US" dirty="0"/>
          </a:p>
        </p:txBody>
      </p:sp>
      <p:pic>
        <p:nvPicPr>
          <p:cNvPr id="5" name="Picture 4">
            <a:extLst>
              <a:ext uri="{FF2B5EF4-FFF2-40B4-BE49-F238E27FC236}">
                <a16:creationId xmlns:a16="http://schemas.microsoft.com/office/drawing/2014/main" id="{83D1E093-2ACC-47C6-A5A0-187B0F3D7FD8}"/>
              </a:ext>
            </a:extLst>
          </p:cNvPr>
          <p:cNvPicPr>
            <a:picLocks noChangeAspect="1"/>
          </p:cNvPicPr>
          <p:nvPr/>
        </p:nvPicPr>
        <p:blipFill rotWithShape="1">
          <a:blip r:embed="rId2"/>
          <a:srcRect l="27065" t="25495" r="28152" b="8772"/>
          <a:stretch/>
        </p:blipFill>
        <p:spPr>
          <a:xfrm>
            <a:off x="827426" y="1905073"/>
            <a:ext cx="10537148" cy="4840284"/>
          </a:xfrm>
          <a:prstGeom prst="rect">
            <a:avLst/>
          </a:prstGeom>
        </p:spPr>
      </p:pic>
    </p:spTree>
    <p:extLst>
      <p:ext uri="{BB962C8B-B14F-4D97-AF65-F5344CB8AC3E}">
        <p14:creationId xmlns:p14="http://schemas.microsoft.com/office/powerpoint/2010/main" val="14206727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Prosedur</a:t>
            </a:r>
            <a:endParaRPr lang="id-ID" dirty="0"/>
          </a:p>
        </p:txBody>
      </p:sp>
      <p:sp>
        <p:nvSpPr>
          <p:cNvPr id="3" name="Content Placeholder 2"/>
          <p:cNvSpPr>
            <a:spLocks noGrp="1"/>
          </p:cNvSpPr>
          <p:nvPr>
            <p:ph idx="1"/>
          </p:nvPr>
        </p:nvSpPr>
        <p:spPr>
          <a:xfrm>
            <a:off x="818712" y="2222287"/>
            <a:ext cx="10554574" cy="1461817"/>
          </a:xfrm>
        </p:spPr>
        <p:txBody>
          <a:bodyPr>
            <a:normAutofit/>
          </a:bodyPr>
          <a:lstStyle/>
          <a:p>
            <a:pPr marL="0" indent="0">
              <a:buNone/>
            </a:pPr>
            <a:r>
              <a:rPr lang="en-US" sz="2000" b="1" dirty="0" err="1"/>
              <a:t>Cirinya</a:t>
            </a:r>
            <a:r>
              <a:rPr lang="en-US" sz="2000" dirty="0"/>
              <a:t> </a:t>
            </a:r>
          </a:p>
          <a:p>
            <a:pPr marL="0" indent="0">
              <a:buNone/>
            </a:pPr>
            <a:r>
              <a:rPr lang="en-US" sz="2000" dirty="0"/>
              <a:t>list </a:t>
            </a:r>
            <a:r>
              <a:rPr lang="en-US" sz="2000" dirty="0" err="1"/>
              <a:t>parameternya</a:t>
            </a:r>
            <a:r>
              <a:rPr lang="en-US" sz="2000" dirty="0"/>
              <a:t> </a:t>
            </a:r>
            <a:r>
              <a:rPr lang="en-US" sz="2000" dirty="0" err="1"/>
              <a:t>dapat</a:t>
            </a:r>
            <a:r>
              <a:rPr lang="en-US" sz="2000" dirty="0"/>
              <a:t> input, output, </a:t>
            </a:r>
            <a:r>
              <a:rPr lang="en-US" sz="2000" dirty="0" err="1"/>
              <a:t>atau</a:t>
            </a:r>
            <a:r>
              <a:rPr lang="en-US" sz="2000" dirty="0"/>
              <a:t> input/output</a:t>
            </a:r>
          </a:p>
          <a:p>
            <a:pPr marL="0" indent="0">
              <a:buNone/>
            </a:pPr>
            <a:r>
              <a:rPr lang="en-US" sz="2000" dirty="0" err="1"/>
              <a:t>Tidak</a:t>
            </a:r>
            <a:r>
              <a:rPr lang="en-US" sz="2000" dirty="0"/>
              <a:t> </a:t>
            </a:r>
            <a:r>
              <a:rPr lang="en-US" sz="2000" dirty="0" err="1"/>
              <a:t>memiliki</a:t>
            </a:r>
            <a:r>
              <a:rPr lang="en-US" sz="2000" dirty="0"/>
              <a:t> return value</a:t>
            </a:r>
          </a:p>
          <a:p>
            <a:pPr marL="0" indent="0">
              <a:buNone/>
            </a:pPr>
            <a:endParaRPr lang="en-US" dirty="0"/>
          </a:p>
        </p:txBody>
      </p:sp>
      <p:sp>
        <p:nvSpPr>
          <p:cNvPr id="4" name="Content Placeholder 2">
            <a:extLst>
              <a:ext uri="{FF2B5EF4-FFF2-40B4-BE49-F238E27FC236}">
                <a16:creationId xmlns:a16="http://schemas.microsoft.com/office/drawing/2014/main" id="{76C82188-4987-4044-B6A4-70C1C7387549}"/>
              </a:ext>
            </a:extLst>
          </p:cNvPr>
          <p:cNvSpPr txBox="1">
            <a:spLocks/>
          </p:cNvSpPr>
          <p:nvPr/>
        </p:nvSpPr>
        <p:spPr>
          <a:xfrm>
            <a:off x="810000" y="3650973"/>
            <a:ext cx="10554574" cy="2975114"/>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endParaRPr lang="en-US" dirty="0"/>
          </a:p>
        </p:txBody>
      </p:sp>
      <p:pic>
        <p:nvPicPr>
          <p:cNvPr id="5" name="Picture 4">
            <a:extLst>
              <a:ext uri="{FF2B5EF4-FFF2-40B4-BE49-F238E27FC236}">
                <a16:creationId xmlns:a16="http://schemas.microsoft.com/office/drawing/2014/main" id="{B06D0AAE-18DE-4D39-AE03-FCEE1EE77FF0}"/>
              </a:ext>
            </a:extLst>
          </p:cNvPr>
          <p:cNvPicPr>
            <a:picLocks noChangeAspect="1"/>
          </p:cNvPicPr>
          <p:nvPr/>
        </p:nvPicPr>
        <p:blipFill rotWithShape="1">
          <a:blip r:embed="rId2"/>
          <a:srcRect l="26631" t="46182" r="25652" b="25436"/>
          <a:stretch/>
        </p:blipFill>
        <p:spPr>
          <a:xfrm>
            <a:off x="893686" y="3515993"/>
            <a:ext cx="9300139" cy="3110094"/>
          </a:xfrm>
          <a:prstGeom prst="rect">
            <a:avLst/>
          </a:prstGeom>
        </p:spPr>
      </p:pic>
    </p:spTree>
    <p:extLst>
      <p:ext uri="{BB962C8B-B14F-4D97-AF65-F5344CB8AC3E}">
        <p14:creationId xmlns:p14="http://schemas.microsoft.com/office/powerpoint/2010/main" val="9811387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Pemanggilan</a:t>
            </a:r>
            <a:r>
              <a:rPr lang="en-US" dirty="0"/>
              <a:t> </a:t>
            </a:r>
            <a:r>
              <a:rPr lang="en-US" dirty="0" err="1"/>
              <a:t>Prosedur</a:t>
            </a:r>
            <a:endParaRPr lang="id-ID" dirty="0"/>
          </a:p>
        </p:txBody>
      </p:sp>
      <p:sp>
        <p:nvSpPr>
          <p:cNvPr id="3" name="Content Placeholder 2"/>
          <p:cNvSpPr>
            <a:spLocks noGrp="1"/>
          </p:cNvSpPr>
          <p:nvPr>
            <p:ph idx="1"/>
          </p:nvPr>
        </p:nvSpPr>
        <p:spPr>
          <a:xfrm>
            <a:off x="818712" y="2222287"/>
            <a:ext cx="10554574" cy="1461817"/>
          </a:xfrm>
        </p:spPr>
        <p:txBody>
          <a:bodyPr>
            <a:normAutofit/>
          </a:bodyPr>
          <a:lstStyle/>
          <a:p>
            <a:pPr marL="0" indent="0">
              <a:buNone/>
            </a:pPr>
            <a:endParaRPr lang="en-US" dirty="0"/>
          </a:p>
        </p:txBody>
      </p:sp>
      <p:sp>
        <p:nvSpPr>
          <p:cNvPr id="4" name="Content Placeholder 2">
            <a:extLst>
              <a:ext uri="{FF2B5EF4-FFF2-40B4-BE49-F238E27FC236}">
                <a16:creationId xmlns:a16="http://schemas.microsoft.com/office/drawing/2014/main" id="{76C82188-4987-4044-B6A4-70C1C7387549}"/>
              </a:ext>
            </a:extLst>
          </p:cNvPr>
          <p:cNvSpPr txBox="1">
            <a:spLocks/>
          </p:cNvSpPr>
          <p:nvPr/>
        </p:nvSpPr>
        <p:spPr>
          <a:xfrm>
            <a:off x="810000" y="3650973"/>
            <a:ext cx="10554574" cy="2975114"/>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endParaRPr lang="en-US" dirty="0"/>
          </a:p>
        </p:txBody>
      </p:sp>
      <p:pic>
        <p:nvPicPr>
          <p:cNvPr id="6" name="Picture 5">
            <a:extLst>
              <a:ext uri="{FF2B5EF4-FFF2-40B4-BE49-F238E27FC236}">
                <a16:creationId xmlns:a16="http://schemas.microsoft.com/office/drawing/2014/main" id="{E3140DF5-F220-4202-B454-45E08BE32686}"/>
              </a:ext>
            </a:extLst>
          </p:cNvPr>
          <p:cNvPicPr>
            <a:picLocks noChangeAspect="1"/>
          </p:cNvPicPr>
          <p:nvPr/>
        </p:nvPicPr>
        <p:blipFill rotWithShape="1">
          <a:blip r:embed="rId2"/>
          <a:srcRect l="26413" t="29749" r="25978" b="25205"/>
          <a:stretch/>
        </p:blipFill>
        <p:spPr>
          <a:xfrm>
            <a:off x="827426" y="2050773"/>
            <a:ext cx="8600804" cy="4575313"/>
          </a:xfrm>
          <a:prstGeom prst="rect">
            <a:avLst/>
          </a:prstGeom>
        </p:spPr>
      </p:pic>
    </p:spTree>
    <p:extLst>
      <p:ext uri="{BB962C8B-B14F-4D97-AF65-F5344CB8AC3E}">
        <p14:creationId xmlns:p14="http://schemas.microsoft.com/office/powerpoint/2010/main" val="38896333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Contoh</a:t>
            </a:r>
            <a:r>
              <a:rPr lang="en-US" dirty="0"/>
              <a:t> </a:t>
            </a:r>
            <a:r>
              <a:rPr lang="en-US" dirty="0" err="1"/>
              <a:t>Prosedur</a:t>
            </a:r>
            <a:endParaRPr lang="id-ID" dirty="0"/>
          </a:p>
        </p:txBody>
      </p:sp>
      <p:sp>
        <p:nvSpPr>
          <p:cNvPr id="3" name="Content Placeholder 2"/>
          <p:cNvSpPr>
            <a:spLocks noGrp="1"/>
          </p:cNvSpPr>
          <p:nvPr>
            <p:ph idx="1"/>
          </p:nvPr>
        </p:nvSpPr>
        <p:spPr>
          <a:xfrm>
            <a:off x="818712" y="2222287"/>
            <a:ext cx="10554574" cy="1461817"/>
          </a:xfrm>
        </p:spPr>
        <p:txBody>
          <a:bodyPr>
            <a:normAutofit/>
          </a:bodyPr>
          <a:lstStyle/>
          <a:p>
            <a:pPr marL="0" indent="0">
              <a:buNone/>
            </a:pPr>
            <a:endParaRPr lang="en-US" dirty="0"/>
          </a:p>
        </p:txBody>
      </p:sp>
      <p:sp>
        <p:nvSpPr>
          <p:cNvPr id="4" name="Content Placeholder 2">
            <a:extLst>
              <a:ext uri="{FF2B5EF4-FFF2-40B4-BE49-F238E27FC236}">
                <a16:creationId xmlns:a16="http://schemas.microsoft.com/office/drawing/2014/main" id="{76C82188-4987-4044-B6A4-70C1C7387549}"/>
              </a:ext>
            </a:extLst>
          </p:cNvPr>
          <p:cNvSpPr txBox="1">
            <a:spLocks/>
          </p:cNvSpPr>
          <p:nvPr/>
        </p:nvSpPr>
        <p:spPr>
          <a:xfrm>
            <a:off x="810000" y="3650973"/>
            <a:ext cx="10554574" cy="2975114"/>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endParaRPr lang="en-US" dirty="0"/>
          </a:p>
        </p:txBody>
      </p:sp>
      <p:pic>
        <p:nvPicPr>
          <p:cNvPr id="5" name="Picture 4">
            <a:extLst>
              <a:ext uri="{FF2B5EF4-FFF2-40B4-BE49-F238E27FC236}">
                <a16:creationId xmlns:a16="http://schemas.microsoft.com/office/drawing/2014/main" id="{2FD19739-9D90-43E4-BC9F-17471974307C}"/>
              </a:ext>
            </a:extLst>
          </p:cNvPr>
          <p:cNvPicPr>
            <a:picLocks noChangeAspect="1"/>
          </p:cNvPicPr>
          <p:nvPr/>
        </p:nvPicPr>
        <p:blipFill rotWithShape="1">
          <a:blip r:embed="rId2"/>
          <a:srcRect l="26305" t="23368" r="25000" b="29845"/>
          <a:stretch/>
        </p:blipFill>
        <p:spPr>
          <a:xfrm>
            <a:off x="801287" y="1864973"/>
            <a:ext cx="10211269" cy="4916556"/>
          </a:xfrm>
          <a:prstGeom prst="rect">
            <a:avLst/>
          </a:prstGeom>
        </p:spPr>
      </p:pic>
    </p:spTree>
    <p:extLst>
      <p:ext uri="{BB962C8B-B14F-4D97-AF65-F5344CB8AC3E}">
        <p14:creationId xmlns:p14="http://schemas.microsoft.com/office/powerpoint/2010/main" val="31711653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Contoh</a:t>
            </a:r>
            <a:r>
              <a:rPr lang="en-US" dirty="0"/>
              <a:t> </a:t>
            </a:r>
            <a:r>
              <a:rPr lang="en-US" dirty="0" err="1"/>
              <a:t>Pemanggilan</a:t>
            </a:r>
            <a:r>
              <a:rPr lang="en-US" dirty="0"/>
              <a:t> </a:t>
            </a:r>
            <a:r>
              <a:rPr lang="en-US" dirty="0" err="1"/>
              <a:t>Prosedur</a:t>
            </a:r>
            <a:endParaRPr lang="id-ID" dirty="0"/>
          </a:p>
        </p:txBody>
      </p:sp>
      <p:sp>
        <p:nvSpPr>
          <p:cNvPr id="3" name="Content Placeholder 2"/>
          <p:cNvSpPr>
            <a:spLocks noGrp="1"/>
          </p:cNvSpPr>
          <p:nvPr>
            <p:ph idx="1"/>
          </p:nvPr>
        </p:nvSpPr>
        <p:spPr>
          <a:xfrm>
            <a:off x="818712" y="2222287"/>
            <a:ext cx="10554574" cy="1461817"/>
          </a:xfrm>
        </p:spPr>
        <p:txBody>
          <a:bodyPr>
            <a:normAutofit/>
          </a:bodyPr>
          <a:lstStyle/>
          <a:p>
            <a:pPr marL="0" indent="0">
              <a:buNone/>
            </a:pPr>
            <a:endParaRPr lang="en-US" dirty="0"/>
          </a:p>
        </p:txBody>
      </p:sp>
      <p:sp>
        <p:nvSpPr>
          <p:cNvPr id="4" name="Content Placeholder 2">
            <a:extLst>
              <a:ext uri="{FF2B5EF4-FFF2-40B4-BE49-F238E27FC236}">
                <a16:creationId xmlns:a16="http://schemas.microsoft.com/office/drawing/2014/main" id="{76C82188-4987-4044-B6A4-70C1C7387549}"/>
              </a:ext>
            </a:extLst>
          </p:cNvPr>
          <p:cNvSpPr txBox="1">
            <a:spLocks/>
          </p:cNvSpPr>
          <p:nvPr/>
        </p:nvSpPr>
        <p:spPr>
          <a:xfrm>
            <a:off x="810000" y="3650973"/>
            <a:ext cx="10554574" cy="2975114"/>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endParaRPr lang="en-US" dirty="0"/>
          </a:p>
        </p:txBody>
      </p:sp>
      <p:pic>
        <p:nvPicPr>
          <p:cNvPr id="6" name="Picture 5">
            <a:extLst>
              <a:ext uri="{FF2B5EF4-FFF2-40B4-BE49-F238E27FC236}">
                <a16:creationId xmlns:a16="http://schemas.microsoft.com/office/drawing/2014/main" id="{10C134CB-E8A7-4FDA-AD89-19D3A9603A8C}"/>
              </a:ext>
            </a:extLst>
          </p:cNvPr>
          <p:cNvPicPr>
            <a:picLocks noChangeAspect="1"/>
          </p:cNvPicPr>
          <p:nvPr/>
        </p:nvPicPr>
        <p:blipFill rotWithShape="1">
          <a:blip r:embed="rId2"/>
          <a:srcRect l="26087" t="34969" r="25435" b="25436"/>
          <a:stretch/>
        </p:blipFill>
        <p:spPr>
          <a:xfrm>
            <a:off x="940905" y="1849953"/>
            <a:ext cx="10400760" cy="4776134"/>
          </a:xfrm>
          <a:prstGeom prst="rect">
            <a:avLst/>
          </a:prstGeom>
        </p:spPr>
      </p:pic>
    </p:spTree>
    <p:extLst>
      <p:ext uri="{BB962C8B-B14F-4D97-AF65-F5344CB8AC3E}">
        <p14:creationId xmlns:p14="http://schemas.microsoft.com/office/powerpoint/2010/main" val="36349024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 Data Type (ADT)</a:t>
            </a:r>
            <a:endParaRPr lang="id-ID" dirty="0"/>
          </a:p>
        </p:txBody>
      </p:sp>
      <p:sp>
        <p:nvSpPr>
          <p:cNvPr id="3" name="Content Placeholder 2"/>
          <p:cNvSpPr>
            <a:spLocks noGrp="1"/>
          </p:cNvSpPr>
          <p:nvPr>
            <p:ph idx="1"/>
          </p:nvPr>
        </p:nvSpPr>
        <p:spPr>
          <a:xfrm>
            <a:off x="818712" y="2222287"/>
            <a:ext cx="10554574" cy="2720774"/>
          </a:xfrm>
        </p:spPr>
        <p:txBody>
          <a:bodyPr>
            <a:normAutofit/>
          </a:bodyPr>
          <a:lstStyle/>
          <a:p>
            <a:pPr marL="0" indent="0">
              <a:buNone/>
            </a:pPr>
            <a:r>
              <a:rPr lang="en-US" sz="2400" dirty="0"/>
              <a:t>ADT </a:t>
            </a:r>
            <a:r>
              <a:rPr lang="en-US" sz="2400" dirty="0" err="1"/>
              <a:t>adalah</a:t>
            </a:r>
            <a:r>
              <a:rPr lang="en-US" sz="2400" dirty="0"/>
              <a:t> </a:t>
            </a:r>
            <a:r>
              <a:rPr lang="en-US" sz="2400" dirty="0" err="1"/>
              <a:t>koleksi</a:t>
            </a:r>
            <a:r>
              <a:rPr lang="en-US" sz="2400" dirty="0"/>
              <a:t> data dan </a:t>
            </a:r>
            <a:r>
              <a:rPr lang="en-US" sz="2400" dirty="0" err="1"/>
              <a:t>operasi</a:t>
            </a:r>
            <a:r>
              <a:rPr lang="en-US" sz="2400" dirty="0"/>
              <a:t> yang </a:t>
            </a:r>
            <a:r>
              <a:rPr lang="en-US" sz="2400" dirty="0" err="1"/>
              <a:t>dapat</a:t>
            </a:r>
            <a:r>
              <a:rPr lang="en-US" sz="2400" dirty="0"/>
              <a:t> </a:t>
            </a:r>
            <a:r>
              <a:rPr lang="en-US" sz="2400" dirty="0" err="1"/>
              <a:t>digunakan</a:t>
            </a:r>
            <a:r>
              <a:rPr lang="en-US" sz="2400" dirty="0"/>
              <a:t> </a:t>
            </a:r>
            <a:r>
              <a:rPr lang="en-US" sz="2400" dirty="0" err="1"/>
              <a:t>untuk</a:t>
            </a:r>
            <a:r>
              <a:rPr lang="en-US" sz="2400" dirty="0"/>
              <a:t> </a:t>
            </a:r>
            <a:r>
              <a:rPr lang="en-US" sz="2400" dirty="0" err="1"/>
              <a:t>melakukan</a:t>
            </a:r>
            <a:r>
              <a:rPr lang="en-US" sz="2400" dirty="0"/>
              <a:t> </a:t>
            </a:r>
            <a:r>
              <a:rPr lang="en-US" sz="2400" dirty="0" err="1"/>
              <a:t>manipulasi</a:t>
            </a:r>
            <a:r>
              <a:rPr lang="en-US" sz="2400" dirty="0"/>
              <a:t> data, </a:t>
            </a:r>
            <a:r>
              <a:rPr lang="en-US" sz="2400" dirty="0" err="1"/>
              <a:t>tipe</a:t>
            </a:r>
            <a:r>
              <a:rPr lang="en-US" sz="2400" dirty="0"/>
              <a:t> data </a:t>
            </a:r>
            <a:r>
              <a:rPr lang="en-US" sz="2400" dirty="0" err="1"/>
              <a:t>tertentu</a:t>
            </a:r>
            <a:r>
              <a:rPr lang="en-US" sz="2400" dirty="0"/>
              <a:t> yang </a:t>
            </a:r>
            <a:r>
              <a:rPr lang="en-US" sz="2400" dirty="0" err="1"/>
              <a:t>didefinisikan</a:t>
            </a:r>
            <a:r>
              <a:rPr lang="en-US" sz="2400" dirty="0"/>
              <a:t> oleh programmer </a:t>
            </a:r>
            <a:r>
              <a:rPr lang="en-US" sz="2400" dirty="0" err="1"/>
              <a:t>untuk</a:t>
            </a:r>
            <a:r>
              <a:rPr lang="en-US" sz="2400" dirty="0"/>
              <a:t> </a:t>
            </a:r>
            <a:r>
              <a:rPr lang="en-US" sz="2400" dirty="0" err="1"/>
              <a:t>kemudahan</a:t>
            </a:r>
            <a:r>
              <a:rPr lang="en-US" sz="2400" dirty="0"/>
              <a:t> </a:t>
            </a:r>
            <a:r>
              <a:rPr lang="en-US" sz="2400" dirty="0" err="1"/>
              <a:t>pemrograman</a:t>
            </a:r>
            <a:r>
              <a:rPr lang="en-US" sz="2400" dirty="0"/>
              <a:t> </a:t>
            </a:r>
            <a:r>
              <a:rPr lang="en-US" sz="2400" dirty="0" err="1"/>
              <a:t>serta</a:t>
            </a:r>
            <a:r>
              <a:rPr lang="en-US" sz="2400" dirty="0"/>
              <a:t> </a:t>
            </a:r>
            <a:r>
              <a:rPr lang="en-US" sz="2400" dirty="0" err="1"/>
              <a:t>untuk</a:t>
            </a:r>
            <a:r>
              <a:rPr lang="en-US" sz="2400" dirty="0"/>
              <a:t> </a:t>
            </a:r>
            <a:r>
              <a:rPr lang="en-US" sz="2400" dirty="0" err="1"/>
              <a:t>mengakomodasi</a:t>
            </a:r>
            <a:r>
              <a:rPr lang="en-US" sz="2400" dirty="0"/>
              <a:t> </a:t>
            </a:r>
            <a:r>
              <a:rPr lang="en-US" sz="2400" dirty="0" err="1"/>
              <a:t>tipe-tipe</a:t>
            </a:r>
            <a:r>
              <a:rPr lang="en-US" sz="2400" dirty="0"/>
              <a:t> data yang </a:t>
            </a:r>
            <a:r>
              <a:rPr lang="en-US" sz="2400" dirty="0" err="1"/>
              <a:t>tidak</a:t>
            </a:r>
            <a:r>
              <a:rPr lang="en-US" sz="2400" dirty="0"/>
              <a:t> </a:t>
            </a:r>
            <a:r>
              <a:rPr lang="en-US" sz="2400" dirty="0" err="1"/>
              <a:t>secara</a:t>
            </a:r>
            <a:r>
              <a:rPr lang="en-US" sz="2400" dirty="0"/>
              <a:t> </a:t>
            </a:r>
            <a:r>
              <a:rPr lang="en-US" sz="2400" dirty="0" err="1"/>
              <a:t>spesifik</a:t>
            </a:r>
            <a:r>
              <a:rPr lang="en-US" sz="2400" dirty="0"/>
              <a:t> </a:t>
            </a:r>
            <a:r>
              <a:rPr lang="en-US" sz="2400" dirty="0" err="1"/>
              <a:t>diakomodasi</a:t>
            </a:r>
            <a:r>
              <a:rPr lang="en-US" sz="2400" dirty="0"/>
              <a:t> oleh </a:t>
            </a:r>
            <a:r>
              <a:rPr lang="en-US" sz="2400" dirty="0" err="1"/>
              <a:t>bahasa</a:t>
            </a:r>
            <a:r>
              <a:rPr lang="en-US" sz="2400" dirty="0"/>
              <a:t> </a:t>
            </a:r>
            <a:r>
              <a:rPr lang="en-US" sz="2400" dirty="0" err="1"/>
              <a:t>pemrograman</a:t>
            </a:r>
            <a:r>
              <a:rPr lang="en-US" sz="2400" dirty="0"/>
              <a:t>. ADT </a:t>
            </a:r>
            <a:r>
              <a:rPr lang="en-US" sz="2400" dirty="0" err="1"/>
              <a:t>memiliki</a:t>
            </a:r>
            <a:r>
              <a:rPr lang="en-US" sz="2400" dirty="0"/>
              <a:t> </a:t>
            </a:r>
            <a:r>
              <a:rPr lang="en-US" sz="2400" dirty="0" err="1"/>
              <a:t>fungsi</a:t>
            </a:r>
            <a:r>
              <a:rPr lang="en-US" sz="2400" dirty="0"/>
              <a:t> </a:t>
            </a:r>
            <a:r>
              <a:rPr lang="en-US" sz="2400" dirty="0" err="1"/>
              <a:t>untuk</a:t>
            </a:r>
            <a:r>
              <a:rPr lang="en-US" sz="2400" dirty="0"/>
              <a:t> </a:t>
            </a:r>
            <a:r>
              <a:rPr lang="en-US" sz="2400" dirty="0" err="1"/>
              <a:t>memisahkan</a:t>
            </a:r>
            <a:r>
              <a:rPr lang="en-US" sz="2400" dirty="0"/>
              <a:t> </a:t>
            </a:r>
            <a:r>
              <a:rPr lang="en-US" sz="2400" dirty="0" err="1"/>
              <a:t>struktur</a:t>
            </a:r>
            <a:r>
              <a:rPr lang="en-US" sz="2400" dirty="0"/>
              <a:t> </a:t>
            </a:r>
            <a:r>
              <a:rPr lang="en-US" sz="2400" dirty="0" err="1"/>
              <a:t>penyimpanan</a:t>
            </a:r>
            <a:r>
              <a:rPr lang="en-US" sz="2400" dirty="0"/>
              <a:t> (data dan </a:t>
            </a:r>
            <a:r>
              <a:rPr lang="en-US" sz="2400" dirty="0" err="1"/>
              <a:t>tipe</a:t>
            </a:r>
            <a:r>
              <a:rPr lang="en-US" sz="2400" dirty="0"/>
              <a:t>) pada </a:t>
            </a:r>
            <a:r>
              <a:rPr lang="en-US" sz="2400" dirty="0" err="1"/>
              <a:t>lokasi</a:t>
            </a:r>
            <a:r>
              <a:rPr lang="en-US" sz="2400" dirty="0"/>
              <a:t> </a:t>
            </a:r>
            <a:r>
              <a:rPr lang="en-US" sz="2400" dirty="0" err="1"/>
              <a:t>memori</a:t>
            </a:r>
            <a:r>
              <a:rPr lang="en-US" sz="2400" dirty="0"/>
              <a:t> </a:t>
            </a:r>
            <a:r>
              <a:rPr lang="en-US" sz="2400" dirty="0" err="1"/>
              <a:t>dari</a:t>
            </a:r>
            <a:r>
              <a:rPr lang="en-US" sz="2400" dirty="0"/>
              <a:t> </a:t>
            </a:r>
            <a:r>
              <a:rPr lang="en-US" sz="2400" dirty="0" err="1"/>
              <a:t>perilaku</a:t>
            </a:r>
            <a:r>
              <a:rPr lang="en-US" sz="2400" dirty="0"/>
              <a:t> (</a:t>
            </a:r>
            <a:r>
              <a:rPr lang="en-US" sz="2400" dirty="0" err="1"/>
              <a:t>fungsi</a:t>
            </a:r>
            <a:r>
              <a:rPr lang="en-US" sz="2400" dirty="0"/>
              <a:t> </a:t>
            </a:r>
            <a:r>
              <a:rPr lang="en-US" sz="2400" dirty="0" err="1"/>
              <a:t>atau</a:t>
            </a:r>
            <a:r>
              <a:rPr lang="en-US" sz="2400" dirty="0"/>
              <a:t> </a:t>
            </a:r>
            <a:r>
              <a:rPr lang="en-US" sz="2400" dirty="0" err="1"/>
              <a:t>prosedur</a:t>
            </a:r>
            <a:r>
              <a:rPr lang="en-US" sz="2400" dirty="0"/>
              <a:t>)</a:t>
            </a:r>
          </a:p>
        </p:txBody>
      </p:sp>
      <p:sp>
        <p:nvSpPr>
          <p:cNvPr id="4" name="Content Placeholder 2">
            <a:extLst>
              <a:ext uri="{FF2B5EF4-FFF2-40B4-BE49-F238E27FC236}">
                <a16:creationId xmlns:a16="http://schemas.microsoft.com/office/drawing/2014/main" id="{76C82188-4987-4044-B6A4-70C1C7387549}"/>
              </a:ext>
            </a:extLst>
          </p:cNvPr>
          <p:cNvSpPr txBox="1">
            <a:spLocks/>
          </p:cNvSpPr>
          <p:nvPr/>
        </p:nvSpPr>
        <p:spPr>
          <a:xfrm>
            <a:off x="810000" y="3650973"/>
            <a:ext cx="10554574" cy="2975114"/>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endParaRPr lang="en-US" dirty="0"/>
          </a:p>
        </p:txBody>
      </p:sp>
    </p:spTree>
    <p:extLst>
      <p:ext uri="{BB962C8B-B14F-4D97-AF65-F5344CB8AC3E}">
        <p14:creationId xmlns:p14="http://schemas.microsoft.com/office/powerpoint/2010/main" val="2528007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ADT</a:t>
            </a:r>
            <a:endParaRPr lang="id-ID" dirty="0"/>
          </a:p>
        </p:txBody>
      </p:sp>
      <p:sp>
        <p:nvSpPr>
          <p:cNvPr id="4" name="Content Placeholder 2">
            <a:extLst>
              <a:ext uri="{FF2B5EF4-FFF2-40B4-BE49-F238E27FC236}">
                <a16:creationId xmlns:a16="http://schemas.microsoft.com/office/drawing/2014/main" id="{76C82188-4987-4044-B6A4-70C1C7387549}"/>
              </a:ext>
            </a:extLst>
          </p:cNvPr>
          <p:cNvSpPr txBox="1">
            <a:spLocks/>
          </p:cNvSpPr>
          <p:nvPr/>
        </p:nvSpPr>
        <p:spPr>
          <a:xfrm>
            <a:off x="810000" y="3650973"/>
            <a:ext cx="10554574" cy="2975114"/>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endParaRPr lang="en-US" dirty="0"/>
          </a:p>
        </p:txBody>
      </p:sp>
      <p:sp>
        <p:nvSpPr>
          <p:cNvPr id="7" name="Content Placeholder 6">
            <a:extLst>
              <a:ext uri="{FF2B5EF4-FFF2-40B4-BE49-F238E27FC236}">
                <a16:creationId xmlns:a16="http://schemas.microsoft.com/office/drawing/2014/main" id="{FCF41033-D4CA-4C76-BDD9-F02C06BB9B57}"/>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97B7E1DA-7C73-4216-9BE5-E16314C7135E}"/>
              </a:ext>
            </a:extLst>
          </p:cNvPr>
          <p:cNvPicPr>
            <a:picLocks noChangeAspect="1"/>
          </p:cNvPicPr>
          <p:nvPr/>
        </p:nvPicPr>
        <p:blipFill rotWithShape="1">
          <a:blip r:embed="rId2"/>
          <a:srcRect l="28370" t="36709" r="25761" b="25012"/>
          <a:stretch/>
        </p:blipFill>
        <p:spPr>
          <a:xfrm>
            <a:off x="827426" y="1417639"/>
            <a:ext cx="11100838" cy="5208448"/>
          </a:xfrm>
          <a:prstGeom prst="rect">
            <a:avLst/>
          </a:prstGeom>
        </p:spPr>
      </p:pic>
    </p:spTree>
    <p:extLst>
      <p:ext uri="{BB962C8B-B14F-4D97-AF65-F5344CB8AC3E}">
        <p14:creationId xmlns:p14="http://schemas.microsoft.com/office/powerpoint/2010/main" val="2164353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ADT</a:t>
            </a:r>
            <a:endParaRPr lang="id-ID" dirty="0"/>
          </a:p>
        </p:txBody>
      </p:sp>
      <p:sp>
        <p:nvSpPr>
          <p:cNvPr id="4" name="Content Placeholder 2">
            <a:extLst>
              <a:ext uri="{FF2B5EF4-FFF2-40B4-BE49-F238E27FC236}">
                <a16:creationId xmlns:a16="http://schemas.microsoft.com/office/drawing/2014/main" id="{76C82188-4987-4044-B6A4-70C1C7387549}"/>
              </a:ext>
            </a:extLst>
          </p:cNvPr>
          <p:cNvSpPr txBox="1">
            <a:spLocks/>
          </p:cNvSpPr>
          <p:nvPr/>
        </p:nvSpPr>
        <p:spPr>
          <a:xfrm>
            <a:off x="810000" y="3650973"/>
            <a:ext cx="10554574" cy="2975114"/>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endParaRPr lang="en-US" dirty="0"/>
          </a:p>
        </p:txBody>
      </p:sp>
      <p:sp>
        <p:nvSpPr>
          <p:cNvPr id="7" name="Content Placeholder 6">
            <a:extLst>
              <a:ext uri="{FF2B5EF4-FFF2-40B4-BE49-F238E27FC236}">
                <a16:creationId xmlns:a16="http://schemas.microsoft.com/office/drawing/2014/main" id="{FCF41033-D4CA-4C76-BDD9-F02C06BB9B57}"/>
              </a:ext>
            </a:extLst>
          </p:cNvPr>
          <p:cNvSpPr>
            <a:spLocks noGrp="1"/>
          </p:cNvSpPr>
          <p:nvPr>
            <p:ph idx="1"/>
          </p:nvPr>
        </p:nvSpPr>
        <p:spPr>
          <a:xfrm>
            <a:off x="265042" y="4828083"/>
            <a:ext cx="4981198" cy="1582729"/>
          </a:xfrm>
        </p:spPr>
        <p:txBody>
          <a:bodyPr>
            <a:normAutofit/>
          </a:bodyPr>
          <a:lstStyle/>
          <a:p>
            <a:r>
              <a:rPr lang="en-US" dirty="0"/>
              <a:t>Proses </a:t>
            </a:r>
            <a:r>
              <a:rPr lang="en-US" dirty="0" err="1"/>
              <a:t>diatas</a:t>
            </a:r>
            <a:r>
              <a:rPr lang="en-US" dirty="0"/>
              <a:t> di </a:t>
            </a:r>
            <a:r>
              <a:rPr lang="en-US" dirty="0" err="1"/>
              <a:t>ulangi</a:t>
            </a:r>
            <a:r>
              <a:rPr lang="en-US" dirty="0"/>
              <a:t> </a:t>
            </a:r>
            <a:r>
              <a:rPr lang="en-US" dirty="0" err="1"/>
              <a:t>untuk</a:t>
            </a:r>
            <a:r>
              <a:rPr lang="en-US" dirty="0"/>
              <a:t> </a:t>
            </a:r>
            <a:r>
              <a:rPr lang="en-US" dirty="0" err="1"/>
              <a:t>semua</a:t>
            </a:r>
            <a:r>
              <a:rPr lang="en-US" dirty="0"/>
              <a:t> </a:t>
            </a:r>
            <a:r>
              <a:rPr lang="en-US" dirty="0" err="1"/>
              <a:t>fungsi</a:t>
            </a:r>
            <a:r>
              <a:rPr lang="en-US" dirty="0"/>
              <a:t> </a:t>
            </a:r>
            <a:r>
              <a:rPr lang="en-US" dirty="0" err="1"/>
              <a:t>atau</a:t>
            </a:r>
            <a:r>
              <a:rPr lang="en-US" dirty="0"/>
              <a:t> </a:t>
            </a:r>
            <a:r>
              <a:rPr lang="en-US" dirty="0" err="1"/>
              <a:t>prosedur</a:t>
            </a:r>
            <a:r>
              <a:rPr lang="en-US" dirty="0"/>
              <a:t> </a:t>
            </a:r>
            <a:r>
              <a:rPr lang="en-US" dirty="0" err="1"/>
              <a:t>secara</a:t>
            </a:r>
            <a:r>
              <a:rPr lang="en-US" dirty="0"/>
              <a:t> </a:t>
            </a:r>
            <a:r>
              <a:rPr lang="en-US" dirty="0" err="1"/>
              <a:t>satu</a:t>
            </a:r>
            <a:r>
              <a:rPr lang="en-US" dirty="0"/>
              <a:t> per </a:t>
            </a:r>
            <a:r>
              <a:rPr lang="en-US" dirty="0" err="1"/>
              <a:t>satu</a:t>
            </a:r>
            <a:r>
              <a:rPr lang="en-US" dirty="0"/>
              <a:t> </a:t>
            </a:r>
            <a:r>
              <a:rPr lang="en-US" dirty="0" err="1"/>
              <a:t>sampai</a:t>
            </a:r>
            <a:r>
              <a:rPr lang="en-US" dirty="0"/>
              <a:t> </a:t>
            </a:r>
            <a:r>
              <a:rPr lang="en-US" dirty="0" err="1"/>
              <a:t>semua</a:t>
            </a:r>
            <a:r>
              <a:rPr lang="en-US" dirty="0"/>
              <a:t> </a:t>
            </a:r>
            <a:r>
              <a:rPr lang="en-US" dirty="0" err="1"/>
              <a:t>fungsi</a:t>
            </a:r>
            <a:r>
              <a:rPr lang="en-US" dirty="0"/>
              <a:t> </a:t>
            </a:r>
            <a:r>
              <a:rPr lang="en-US" dirty="0" err="1"/>
              <a:t>atau</a:t>
            </a:r>
            <a:r>
              <a:rPr lang="en-US" dirty="0"/>
              <a:t> </a:t>
            </a:r>
            <a:r>
              <a:rPr lang="en-US" dirty="0" err="1"/>
              <a:t>prosedur</a:t>
            </a:r>
            <a:r>
              <a:rPr lang="en-US" dirty="0"/>
              <a:t> </a:t>
            </a:r>
            <a:r>
              <a:rPr lang="en-US" dirty="0" err="1"/>
              <a:t>selesai</a:t>
            </a:r>
            <a:r>
              <a:rPr lang="en-US" dirty="0"/>
              <a:t> </a:t>
            </a:r>
            <a:r>
              <a:rPr lang="en-US" dirty="0" err="1"/>
              <a:t>semua</a:t>
            </a:r>
            <a:r>
              <a:rPr lang="en-US" dirty="0"/>
              <a:t> (</a:t>
            </a:r>
            <a:r>
              <a:rPr lang="en-US" dirty="0" err="1"/>
              <a:t>selesai</a:t>
            </a:r>
            <a:r>
              <a:rPr lang="en-US" dirty="0"/>
              <a:t> </a:t>
            </a:r>
            <a:r>
              <a:rPr lang="en-US" dirty="0" err="1"/>
              <a:t>adalah</a:t>
            </a:r>
            <a:r>
              <a:rPr lang="en-US" dirty="0"/>
              <a:t> tested)</a:t>
            </a:r>
          </a:p>
        </p:txBody>
      </p:sp>
      <p:pic>
        <p:nvPicPr>
          <p:cNvPr id="5" name="Picture 4">
            <a:extLst>
              <a:ext uri="{FF2B5EF4-FFF2-40B4-BE49-F238E27FC236}">
                <a16:creationId xmlns:a16="http://schemas.microsoft.com/office/drawing/2014/main" id="{6A1B4F1E-05D9-434F-A8B1-68F5D9454212}"/>
              </a:ext>
            </a:extLst>
          </p:cNvPr>
          <p:cNvPicPr>
            <a:picLocks noChangeAspect="1"/>
          </p:cNvPicPr>
          <p:nvPr/>
        </p:nvPicPr>
        <p:blipFill rotWithShape="1">
          <a:blip r:embed="rId2"/>
          <a:srcRect l="3370" t="14553" r="52500" b="18245"/>
          <a:stretch/>
        </p:blipFill>
        <p:spPr>
          <a:xfrm>
            <a:off x="265042" y="132522"/>
            <a:ext cx="4981198" cy="4264701"/>
          </a:xfrm>
          <a:prstGeom prst="rect">
            <a:avLst/>
          </a:prstGeom>
        </p:spPr>
      </p:pic>
      <p:pic>
        <p:nvPicPr>
          <p:cNvPr id="6" name="Picture 5">
            <a:extLst>
              <a:ext uri="{FF2B5EF4-FFF2-40B4-BE49-F238E27FC236}">
                <a16:creationId xmlns:a16="http://schemas.microsoft.com/office/drawing/2014/main" id="{E791A958-0489-4DC0-BF86-80BF5C28D889}"/>
              </a:ext>
            </a:extLst>
          </p:cNvPr>
          <p:cNvPicPr>
            <a:picLocks noChangeAspect="1"/>
          </p:cNvPicPr>
          <p:nvPr/>
        </p:nvPicPr>
        <p:blipFill rotWithShape="1">
          <a:blip r:embed="rId3"/>
          <a:srcRect l="3586" t="14553" r="51087" b="27912"/>
          <a:stretch/>
        </p:blipFill>
        <p:spPr>
          <a:xfrm>
            <a:off x="6400800" y="145775"/>
            <a:ext cx="4981198" cy="3554938"/>
          </a:xfrm>
          <a:prstGeom prst="rect">
            <a:avLst/>
          </a:prstGeom>
        </p:spPr>
      </p:pic>
      <p:pic>
        <p:nvPicPr>
          <p:cNvPr id="9" name="Picture 8">
            <a:extLst>
              <a:ext uri="{FF2B5EF4-FFF2-40B4-BE49-F238E27FC236}">
                <a16:creationId xmlns:a16="http://schemas.microsoft.com/office/drawing/2014/main" id="{CF76C950-C15A-49F9-9E8D-D8CC33D5F596}"/>
              </a:ext>
            </a:extLst>
          </p:cNvPr>
          <p:cNvPicPr>
            <a:picLocks noChangeAspect="1"/>
          </p:cNvPicPr>
          <p:nvPr/>
        </p:nvPicPr>
        <p:blipFill rotWithShape="1">
          <a:blip r:embed="rId4"/>
          <a:srcRect l="2632" t="42466" r="52042" b="16891"/>
          <a:stretch/>
        </p:blipFill>
        <p:spPr>
          <a:xfrm>
            <a:off x="5383306" y="3862497"/>
            <a:ext cx="5526156" cy="2785968"/>
          </a:xfrm>
          <a:prstGeom prst="rect">
            <a:avLst/>
          </a:prstGeom>
        </p:spPr>
      </p:pic>
      <p:sp>
        <p:nvSpPr>
          <p:cNvPr id="10" name="Arrow: Right 9">
            <a:extLst>
              <a:ext uri="{FF2B5EF4-FFF2-40B4-BE49-F238E27FC236}">
                <a16:creationId xmlns:a16="http://schemas.microsoft.com/office/drawing/2014/main" id="{2563A073-9E64-44AA-9558-0CA4913E51F4}"/>
              </a:ext>
            </a:extLst>
          </p:cNvPr>
          <p:cNvSpPr/>
          <p:nvPr/>
        </p:nvSpPr>
        <p:spPr>
          <a:xfrm>
            <a:off x="4685294" y="860850"/>
            <a:ext cx="1722783" cy="642522"/>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Bent 10">
            <a:extLst>
              <a:ext uri="{FF2B5EF4-FFF2-40B4-BE49-F238E27FC236}">
                <a16:creationId xmlns:a16="http://schemas.microsoft.com/office/drawing/2014/main" id="{D516854B-1A7B-4CAC-A353-AFF1F1B920C3}"/>
              </a:ext>
            </a:extLst>
          </p:cNvPr>
          <p:cNvSpPr/>
          <p:nvPr/>
        </p:nvSpPr>
        <p:spPr>
          <a:xfrm rot="10800000">
            <a:off x="10241269" y="3429000"/>
            <a:ext cx="1052713" cy="1746226"/>
          </a:xfrm>
          <a:prstGeom prst="ben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DA341F1F-F0FB-40F9-814C-77CF99375D98}"/>
              </a:ext>
            </a:extLst>
          </p:cNvPr>
          <p:cNvSpPr txBox="1"/>
          <p:nvPr/>
        </p:nvSpPr>
        <p:spPr>
          <a:xfrm>
            <a:off x="2675317" y="145775"/>
            <a:ext cx="572593" cy="923330"/>
          </a:xfrm>
          <a:prstGeom prst="rect">
            <a:avLst/>
          </a:prstGeom>
          <a:noFill/>
        </p:spPr>
        <p:txBody>
          <a:bodyPr wrap="none" rtlCol="0">
            <a:spAutoFit/>
          </a:bodyPr>
          <a:lstStyle/>
          <a:p>
            <a:r>
              <a:rPr lang="en-US" sz="5400" b="1" dirty="0">
                <a:solidFill>
                  <a:schemeClr val="bg1"/>
                </a:solidFill>
              </a:rPr>
              <a:t>1</a:t>
            </a:r>
          </a:p>
        </p:txBody>
      </p:sp>
      <p:sp>
        <p:nvSpPr>
          <p:cNvPr id="14" name="TextBox 13">
            <a:extLst>
              <a:ext uri="{FF2B5EF4-FFF2-40B4-BE49-F238E27FC236}">
                <a16:creationId xmlns:a16="http://schemas.microsoft.com/office/drawing/2014/main" id="{E5B36F84-31D4-41F5-8070-504D570C4AE2}"/>
              </a:ext>
            </a:extLst>
          </p:cNvPr>
          <p:cNvSpPr txBox="1"/>
          <p:nvPr/>
        </p:nvSpPr>
        <p:spPr>
          <a:xfrm>
            <a:off x="8548941" y="182290"/>
            <a:ext cx="572593" cy="923330"/>
          </a:xfrm>
          <a:prstGeom prst="rect">
            <a:avLst/>
          </a:prstGeom>
          <a:noFill/>
        </p:spPr>
        <p:txBody>
          <a:bodyPr wrap="none" rtlCol="0">
            <a:spAutoFit/>
          </a:bodyPr>
          <a:lstStyle/>
          <a:p>
            <a:r>
              <a:rPr lang="en-US" sz="5400" b="1" dirty="0">
                <a:solidFill>
                  <a:schemeClr val="bg1"/>
                </a:solidFill>
              </a:rPr>
              <a:t>2</a:t>
            </a:r>
          </a:p>
        </p:txBody>
      </p:sp>
      <p:sp>
        <p:nvSpPr>
          <p:cNvPr id="15" name="TextBox 14">
            <a:extLst>
              <a:ext uri="{FF2B5EF4-FFF2-40B4-BE49-F238E27FC236}">
                <a16:creationId xmlns:a16="http://schemas.microsoft.com/office/drawing/2014/main" id="{48123532-F42F-4D45-BC24-252D4549B98E}"/>
              </a:ext>
            </a:extLst>
          </p:cNvPr>
          <p:cNvSpPr txBox="1"/>
          <p:nvPr/>
        </p:nvSpPr>
        <p:spPr>
          <a:xfrm>
            <a:off x="9378024" y="4419628"/>
            <a:ext cx="572593" cy="923330"/>
          </a:xfrm>
          <a:prstGeom prst="rect">
            <a:avLst/>
          </a:prstGeom>
          <a:noFill/>
        </p:spPr>
        <p:txBody>
          <a:bodyPr wrap="none" rtlCol="0">
            <a:spAutoFit/>
          </a:bodyPr>
          <a:lstStyle/>
          <a:p>
            <a:r>
              <a:rPr lang="en-US" sz="5400" b="1" dirty="0">
                <a:solidFill>
                  <a:schemeClr val="bg1"/>
                </a:solidFill>
              </a:rPr>
              <a:t>3</a:t>
            </a:r>
          </a:p>
        </p:txBody>
      </p:sp>
    </p:spTree>
    <p:extLst>
      <p:ext uri="{BB962C8B-B14F-4D97-AF65-F5344CB8AC3E}">
        <p14:creationId xmlns:p14="http://schemas.microsoft.com/office/powerpoint/2010/main" val="3670352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Pengantar</a:t>
            </a:r>
            <a:r>
              <a:rPr lang="en-US" dirty="0"/>
              <a:t> </a:t>
            </a:r>
            <a:r>
              <a:rPr lang="en-US" dirty="0" err="1"/>
              <a:t>Perkuliahan</a:t>
            </a:r>
            <a:endParaRPr lang="id-ID" dirty="0"/>
          </a:p>
        </p:txBody>
      </p:sp>
      <p:sp>
        <p:nvSpPr>
          <p:cNvPr id="3" name="Content Placeholder 2"/>
          <p:cNvSpPr>
            <a:spLocks noGrp="1"/>
          </p:cNvSpPr>
          <p:nvPr>
            <p:ph idx="1"/>
          </p:nvPr>
        </p:nvSpPr>
        <p:spPr>
          <a:xfrm>
            <a:off x="810001" y="2219738"/>
            <a:ext cx="10571998" cy="3571461"/>
          </a:xfrm>
        </p:spPr>
        <p:txBody>
          <a:bodyPr>
            <a:noAutofit/>
          </a:bodyPr>
          <a:lstStyle/>
          <a:p>
            <a:pPr marL="0" indent="0">
              <a:buNone/>
            </a:pPr>
            <a:r>
              <a:rPr lang="en-US" sz="4800" b="1" dirty="0" err="1"/>
              <a:t>Paradigma</a:t>
            </a:r>
            <a:r>
              <a:rPr lang="en-US" sz="4800" b="1" dirty="0"/>
              <a:t> </a:t>
            </a:r>
            <a:r>
              <a:rPr lang="en-US" sz="4800" b="1" dirty="0" err="1"/>
              <a:t>Pemrograman</a:t>
            </a:r>
            <a:endParaRPr lang="en-US" sz="4800" b="1" dirty="0"/>
          </a:p>
          <a:p>
            <a:pPr marL="0" indent="0">
              <a:buNone/>
            </a:pPr>
            <a:r>
              <a:rPr lang="en-US" sz="2800" dirty="0" err="1"/>
              <a:t>Paradigma</a:t>
            </a:r>
            <a:r>
              <a:rPr lang="en-US" sz="2800" dirty="0"/>
              <a:t> </a:t>
            </a:r>
            <a:r>
              <a:rPr lang="en-US" sz="2800" dirty="0" err="1"/>
              <a:t>dapat</a:t>
            </a:r>
            <a:r>
              <a:rPr lang="en-US" sz="2800" dirty="0"/>
              <a:t> </a:t>
            </a:r>
            <a:r>
              <a:rPr lang="en-US" sz="2800" dirty="0" err="1"/>
              <a:t>diartikan</a:t>
            </a:r>
            <a:r>
              <a:rPr lang="en-US" sz="2800" dirty="0"/>
              <a:t> </a:t>
            </a:r>
            <a:r>
              <a:rPr lang="en-US" sz="2800" dirty="0" err="1"/>
              <a:t>sudut</a:t>
            </a:r>
            <a:r>
              <a:rPr lang="en-US" sz="2800" dirty="0"/>
              <a:t> </a:t>
            </a:r>
            <a:r>
              <a:rPr lang="en-US" sz="2800" dirty="0" err="1"/>
              <a:t>pandang</a:t>
            </a:r>
            <a:r>
              <a:rPr lang="en-US" sz="2800" dirty="0"/>
              <a:t> </a:t>
            </a:r>
            <a:r>
              <a:rPr lang="en-US" sz="2800" dirty="0" err="1"/>
              <a:t>dalam</a:t>
            </a:r>
            <a:r>
              <a:rPr lang="en-US" sz="2800" dirty="0"/>
              <a:t> </a:t>
            </a:r>
            <a:r>
              <a:rPr lang="en-US" sz="2800" dirty="0" err="1"/>
              <a:t>suatu</a:t>
            </a:r>
            <a:r>
              <a:rPr lang="en-US" sz="2800" dirty="0"/>
              <a:t> </a:t>
            </a:r>
            <a:r>
              <a:rPr lang="en-US" sz="2800" dirty="0" err="1"/>
              <a:t>persoalan</a:t>
            </a:r>
            <a:r>
              <a:rPr lang="en-US" sz="2800" dirty="0"/>
              <a:t>, </a:t>
            </a:r>
            <a:r>
              <a:rPr lang="en-US" sz="2800" dirty="0" err="1"/>
              <a:t>realitas</a:t>
            </a:r>
            <a:r>
              <a:rPr lang="en-US" sz="2800" dirty="0"/>
              <a:t> dan </a:t>
            </a:r>
            <a:r>
              <a:rPr lang="en-US" sz="2800" dirty="0" err="1"/>
              <a:t>sebagainya</a:t>
            </a:r>
            <a:r>
              <a:rPr lang="en-US" sz="2800" dirty="0"/>
              <a:t>. </a:t>
            </a:r>
            <a:r>
              <a:rPr lang="en-US" sz="2800" dirty="0" err="1"/>
              <a:t>Begitu</a:t>
            </a:r>
            <a:r>
              <a:rPr lang="en-US" sz="2800" dirty="0"/>
              <a:t> pula </a:t>
            </a:r>
            <a:r>
              <a:rPr lang="en-US" sz="2800" dirty="0" err="1"/>
              <a:t>dalam</a:t>
            </a:r>
            <a:r>
              <a:rPr lang="en-US" sz="2800" dirty="0"/>
              <a:t> </a:t>
            </a:r>
            <a:r>
              <a:rPr lang="en-US" sz="2800" dirty="0" err="1"/>
              <a:t>pemrograman</a:t>
            </a:r>
            <a:r>
              <a:rPr lang="en-US" sz="2800" dirty="0"/>
              <a:t>, </a:t>
            </a:r>
            <a:r>
              <a:rPr lang="en-US" sz="2800" dirty="0" err="1"/>
              <a:t>ada</a:t>
            </a:r>
            <a:r>
              <a:rPr lang="en-US" sz="2800" dirty="0"/>
              <a:t> </a:t>
            </a:r>
            <a:r>
              <a:rPr lang="en-US" sz="2800" dirty="0" err="1"/>
              <a:t>pendekatan-pendekatan</a:t>
            </a:r>
            <a:r>
              <a:rPr lang="en-US" sz="2800" dirty="0"/>
              <a:t> </a:t>
            </a:r>
            <a:r>
              <a:rPr lang="en-US" sz="2800" dirty="0" err="1"/>
              <a:t>untuk</a:t>
            </a:r>
            <a:r>
              <a:rPr lang="en-US" sz="2800" dirty="0"/>
              <a:t> </a:t>
            </a:r>
            <a:r>
              <a:rPr lang="en-US" sz="2800" dirty="0" err="1"/>
              <a:t>menyelesaikan</a:t>
            </a:r>
            <a:r>
              <a:rPr lang="en-US" sz="2800" dirty="0"/>
              <a:t> </a:t>
            </a:r>
            <a:r>
              <a:rPr lang="en-US" sz="2800" dirty="0" err="1"/>
              <a:t>suatu</a:t>
            </a:r>
            <a:r>
              <a:rPr lang="en-US" sz="2800" dirty="0"/>
              <a:t> </a:t>
            </a:r>
            <a:r>
              <a:rPr lang="en-US" sz="2800" dirty="0" err="1"/>
              <a:t>persoalan</a:t>
            </a:r>
            <a:r>
              <a:rPr lang="en-US" sz="2800" dirty="0"/>
              <a:t> yang </a:t>
            </a:r>
            <a:r>
              <a:rPr lang="en-US" sz="2800" dirty="0" err="1"/>
              <a:t>disebut</a:t>
            </a:r>
            <a:r>
              <a:rPr lang="en-US" sz="2800" dirty="0"/>
              <a:t> </a:t>
            </a:r>
            <a:r>
              <a:rPr lang="en-US" sz="2800" dirty="0" err="1"/>
              <a:t>dengan</a:t>
            </a:r>
            <a:r>
              <a:rPr lang="en-US" sz="2800" dirty="0"/>
              <a:t> </a:t>
            </a:r>
            <a:r>
              <a:rPr lang="en-US" sz="3600" b="1" dirty="0" err="1"/>
              <a:t>Paradigma</a:t>
            </a:r>
            <a:r>
              <a:rPr lang="en-US" sz="3600" b="1" dirty="0"/>
              <a:t> </a:t>
            </a:r>
            <a:r>
              <a:rPr lang="en-US" sz="3600" b="1" dirty="0" err="1"/>
              <a:t>Pemrograman</a:t>
            </a:r>
            <a:r>
              <a:rPr lang="en-US" sz="2800" dirty="0"/>
              <a:t>.</a:t>
            </a:r>
          </a:p>
        </p:txBody>
      </p:sp>
    </p:spTree>
    <p:extLst>
      <p:ext uri="{BB962C8B-B14F-4D97-AF65-F5344CB8AC3E}">
        <p14:creationId xmlns:p14="http://schemas.microsoft.com/office/powerpoint/2010/main" val="8446547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Penjelasan</a:t>
            </a:r>
            <a:r>
              <a:rPr lang="en-US" dirty="0"/>
              <a:t> Latihan Sub Program</a:t>
            </a:r>
            <a:endParaRPr lang="id-ID" dirty="0"/>
          </a:p>
        </p:txBody>
      </p:sp>
      <p:sp>
        <p:nvSpPr>
          <p:cNvPr id="4" name="Content Placeholder 2">
            <a:extLst>
              <a:ext uri="{FF2B5EF4-FFF2-40B4-BE49-F238E27FC236}">
                <a16:creationId xmlns:a16="http://schemas.microsoft.com/office/drawing/2014/main" id="{76C82188-4987-4044-B6A4-70C1C7387549}"/>
              </a:ext>
            </a:extLst>
          </p:cNvPr>
          <p:cNvSpPr txBox="1">
            <a:spLocks/>
          </p:cNvSpPr>
          <p:nvPr/>
        </p:nvSpPr>
        <p:spPr>
          <a:xfrm>
            <a:off x="810000" y="3650973"/>
            <a:ext cx="10554574" cy="2975114"/>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endParaRPr lang="en-US" dirty="0"/>
          </a:p>
        </p:txBody>
      </p:sp>
      <p:sp>
        <p:nvSpPr>
          <p:cNvPr id="7" name="Content Placeholder 6">
            <a:extLst>
              <a:ext uri="{FF2B5EF4-FFF2-40B4-BE49-F238E27FC236}">
                <a16:creationId xmlns:a16="http://schemas.microsoft.com/office/drawing/2014/main" id="{FCF41033-D4CA-4C76-BDD9-F02C06BB9B57}"/>
              </a:ext>
            </a:extLst>
          </p:cNvPr>
          <p:cNvSpPr>
            <a:spLocks noGrp="1"/>
          </p:cNvSpPr>
          <p:nvPr>
            <p:ph idx="1"/>
          </p:nvPr>
        </p:nvSpPr>
        <p:spPr>
          <a:xfrm>
            <a:off x="818712" y="2216727"/>
            <a:ext cx="10554574" cy="4409360"/>
          </a:xfrm>
          <a:solidFill>
            <a:schemeClr val="accent2"/>
          </a:solidFill>
        </p:spPr>
        <p:txBody>
          <a:bodyPr/>
          <a:lstStyle/>
          <a:p>
            <a:endParaRPr lang="en-US"/>
          </a:p>
        </p:txBody>
      </p:sp>
      <p:pic>
        <p:nvPicPr>
          <p:cNvPr id="5" name="Picture 4">
            <a:extLst>
              <a:ext uri="{FF2B5EF4-FFF2-40B4-BE49-F238E27FC236}">
                <a16:creationId xmlns:a16="http://schemas.microsoft.com/office/drawing/2014/main" id="{8FCC3AA1-5244-4108-91F0-B8FA5F2BDB7D}"/>
              </a:ext>
            </a:extLst>
          </p:cNvPr>
          <p:cNvPicPr>
            <a:picLocks noChangeAspect="1"/>
          </p:cNvPicPr>
          <p:nvPr/>
        </p:nvPicPr>
        <p:blipFill>
          <a:blip r:embed="rId2"/>
          <a:stretch>
            <a:fillRect/>
          </a:stretch>
        </p:blipFill>
        <p:spPr>
          <a:xfrm>
            <a:off x="1109663" y="2452262"/>
            <a:ext cx="9981570" cy="3810000"/>
          </a:xfrm>
          <a:prstGeom prst="rect">
            <a:avLst/>
          </a:prstGeom>
        </p:spPr>
      </p:pic>
    </p:spTree>
    <p:extLst>
      <p:ext uri="{BB962C8B-B14F-4D97-AF65-F5344CB8AC3E}">
        <p14:creationId xmlns:p14="http://schemas.microsoft.com/office/powerpoint/2010/main" val="32095661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ADT</a:t>
            </a:r>
            <a:endParaRPr lang="id-ID" dirty="0"/>
          </a:p>
        </p:txBody>
      </p:sp>
      <p:sp>
        <p:nvSpPr>
          <p:cNvPr id="4" name="Content Placeholder 2">
            <a:extLst>
              <a:ext uri="{FF2B5EF4-FFF2-40B4-BE49-F238E27FC236}">
                <a16:creationId xmlns:a16="http://schemas.microsoft.com/office/drawing/2014/main" id="{76C82188-4987-4044-B6A4-70C1C7387549}"/>
              </a:ext>
            </a:extLst>
          </p:cNvPr>
          <p:cNvSpPr txBox="1">
            <a:spLocks/>
          </p:cNvSpPr>
          <p:nvPr/>
        </p:nvSpPr>
        <p:spPr>
          <a:xfrm>
            <a:off x="810000" y="3650973"/>
            <a:ext cx="10554574" cy="2975114"/>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endParaRPr lang="en-US" dirty="0"/>
          </a:p>
        </p:txBody>
      </p:sp>
      <p:sp>
        <p:nvSpPr>
          <p:cNvPr id="7" name="Content Placeholder 6">
            <a:extLst>
              <a:ext uri="{FF2B5EF4-FFF2-40B4-BE49-F238E27FC236}">
                <a16:creationId xmlns:a16="http://schemas.microsoft.com/office/drawing/2014/main" id="{FCF41033-D4CA-4C76-BDD9-F02C06BB9B57}"/>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E66494DE-CAAC-4B63-BBDC-36B863CD81A5}"/>
              </a:ext>
            </a:extLst>
          </p:cNvPr>
          <p:cNvPicPr>
            <a:picLocks noChangeAspect="1"/>
          </p:cNvPicPr>
          <p:nvPr/>
        </p:nvPicPr>
        <p:blipFill rotWithShape="1">
          <a:blip r:embed="rId2"/>
          <a:srcRect l="11704" t="14553" r="26704" b="12305"/>
          <a:stretch/>
        </p:blipFill>
        <p:spPr>
          <a:xfrm>
            <a:off x="105183" y="173657"/>
            <a:ext cx="11962125" cy="6452430"/>
          </a:xfrm>
          <a:prstGeom prst="rect">
            <a:avLst/>
          </a:prstGeom>
        </p:spPr>
      </p:pic>
      <p:pic>
        <p:nvPicPr>
          <p:cNvPr id="5" name="Picture 4">
            <a:extLst>
              <a:ext uri="{FF2B5EF4-FFF2-40B4-BE49-F238E27FC236}">
                <a16:creationId xmlns:a16="http://schemas.microsoft.com/office/drawing/2014/main" id="{56736EA2-6B9E-4C9E-8130-360363D142A5}"/>
              </a:ext>
            </a:extLst>
          </p:cNvPr>
          <p:cNvPicPr>
            <a:picLocks noChangeAspect="1"/>
          </p:cNvPicPr>
          <p:nvPr/>
        </p:nvPicPr>
        <p:blipFill rotWithShape="1">
          <a:blip r:embed="rId3"/>
          <a:srcRect l="3750" t="12104" r="61705" b="57955"/>
          <a:stretch/>
        </p:blipFill>
        <p:spPr>
          <a:xfrm>
            <a:off x="5047576" y="1371602"/>
            <a:ext cx="7019732" cy="3420732"/>
          </a:xfrm>
          <a:prstGeom prst="rect">
            <a:avLst/>
          </a:prstGeom>
        </p:spPr>
      </p:pic>
      <p:sp>
        <p:nvSpPr>
          <p:cNvPr id="6" name="Arrow: Right 5">
            <a:extLst>
              <a:ext uri="{FF2B5EF4-FFF2-40B4-BE49-F238E27FC236}">
                <a16:creationId xmlns:a16="http://schemas.microsoft.com/office/drawing/2014/main" id="{44086F05-6524-4D46-B704-F9F9E3A1D953}"/>
              </a:ext>
            </a:extLst>
          </p:cNvPr>
          <p:cNvSpPr/>
          <p:nvPr/>
        </p:nvSpPr>
        <p:spPr>
          <a:xfrm>
            <a:off x="3923294" y="2294108"/>
            <a:ext cx="1438415" cy="642522"/>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280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529" y="8665"/>
            <a:ext cx="11741427" cy="1729408"/>
          </a:xfrm>
        </p:spPr>
        <p:txBody>
          <a:bodyPr/>
          <a:lstStyle/>
          <a:p>
            <a:r>
              <a:rPr lang="en-US" sz="3200" dirty="0" err="1"/>
              <a:t>Soal</a:t>
            </a:r>
            <a:r>
              <a:rPr lang="en-US" sz="3200" dirty="0"/>
              <a:t> Varian.</a:t>
            </a:r>
            <a:endParaRPr lang="id-ID" sz="3200" u="sng" dirty="0"/>
          </a:p>
        </p:txBody>
      </p:sp>
      <p:sp>
        <p:nvSpPr>
          <p:cNvPr id="3" name="Content Placeholder 2"/>
          <p:cNvSpPr>
            <a:spLocks noGrp="1"/>
          </p:cNvSpPr>
          <p:nvPr>
            <p:ph idx="1"/>
          </p:nvPr>
        </p:nvSpPr>
        <p:spPr>
          <a:xfrm>
            <a:off x="185529" y="2093843"/>
            <a:ext cx="11741427" cy="4638261"/>
          </a:xfrm>
        </p:spPr>
        <p:txBody>
          <a:bodyPr>
            <a:normAutofit fontScale="70000" lnSpcReduction="20000"/>
          </a:bodyPr>
          <a:lstStyle/>
          <a:p>
            <a:pPr marL="0" indent="0">
              <a:buNone/>
            </a:pPr>
            <a:r>
              <a:rPr lang="en-US" sz="2400" b="1" dirty="0"/>
              <a:t>1.</a:t>
            </a:r>
            <a:r>
              <a:rPr lang="en-US" sz="2400" dirty="0"/>
              <a:t> Pak </a:t>
            </a:r>
            <a:r>
              <a:rPr lang="en-US" sz="2400" dirty="0" err="1"/>
              <a:t>Kentos</a:t>
            </a:r>
            <a:r>
              <a:rPr lang="en-US" sz="2400" dirty="0"/>
              <a:t> </a:t>
            </a:r>
            <a:r>
              <a:rPr lang="en-US" sz="2400" dirty="0" err="1"/>
              <a:t>melakukan</a:t>
            </a:r>
            <a:r>
              <a:rPr lang="en-US" sz="2400" dirty="0"/>
              <a:t> </a:t>
            </a:r>
            <a:r>
              <a:rPr lang="en-US" sz="2400" dirty="0" err="1"/>
              <a:t>perjalanan</a:t>
            </a:r>
            <a:r>
              <a:rPr lang="en-US" sz="2400" dirty="0"/>
              <a:t> yang </a:t>
            </a:r>
            <a:r>
              <a:rPr lang="en-US" sz="2400" dirty="0" err="1"/>
              <a:t>dimulai</a:t>
            </a:r>
            <a:r>
              <a:rPr lang="en-US" sz="2400" dirty="0"/>
              <a:t> </a:t>
            </a:r>
            <a:r>
              <a:rPr lang="en-US" sz="2400" dirty="0" err="1"/>
              <a:t>dari</a:t>
            </a:r>
            <a:r>
              <a:rPr lang="en-US" sz="2400" dirty="0"/>
              <a:t> </a:t>
            </a:r>
            <a:r>
              <a:rPr lang="en-US" sz="2400" dirty="0" err="1"/>
              <a:t>lembah</a:t>
            </a:r>
            <a:r>
              <a:rPr lang="en-US" sz="2400" dirty="0"/>
              <a:t> </a:t>
            </a:r>
            <a:r>
              <a:rPr lang="en-US" sz="2400" dirty="0" err="1"/>
              <a:t>sampai</a:t>
            </a:r>
            <a:r>
              <a:rPr lang="en-US" sz="2400" dirty="0"/>
              <a:t> </a:t>
            </a:r>
            <a:r>
              <a:rPr lang="en-US" sz="2400" dirty="0" err="1"/>
              <a:t>dengan</a:t>
            </a:r>
            <a:r>
              <a:rPr lang="en-US" sz="2400" dirty="0"/>
              <a:t> </a:t>
            </a:r>
            <a:r>
              <a:rPr lang="en-US" sz="2400" dirty="0" err="1"/>
              <a:t>puncak</a:t>
            </a:r>
            <a:r>
              <a:rPr lang="en-US" sz="2400" dirty="0"/>
              <a:t> </a:t>
            </a:r>
            <a:r>
              <a:rPr lang="en-US" sz="2400" dirty="0" err="1"/>
              <a:t>bukit</a:t>
            </a:r>
            <a:r>
              <a:rPr lang="en-US" sz="2400" dirty="0"/>
              <a:t>. </a:t>
            </a:r>
            <a:r>
              <a:rPr lang="en-US" sz="2400" dirty="0" err="1"/>
              <a:t>Dalam</a:t>
            </a:r>
            <a:r>
              <a:rPr lang="en-US" sz="2400" dirty="0"/>
              <a:t> </a:t>
            </a:r>
            <a:r>
              <a:rPr lang="en-US" sz="2400" dirty="0" err="1"/>
              <a:t>perjalanan</a:t>
            </a:r>
            <a:r>
              <a:rPr lang="en-US" sz="2400" dirty="0"/>
              <a:t> </a:t>
            </a:r>
            <a:r>
              <a:rPr lang="en-US" sz="2400" dirty="0" err="1"/>
              <a:t>tersebut</a:t>
            </a:r>
            <a:r>
              <a:rPr lang="en-US" sz="2400" dirty="0"/>
              <a:t> </a:t>
            </a:r>
            <a:r>
              <a:rPr lang="en-US" sz="2400" dirty="0" err="1"/>
              <a:t>jalur</a:t>
            </a:r>
            <a:r>
              <a:rPr lang="en-US" sz="2400" dirty="0"/>
              <a:t> </a:t>
            </a:r>
            <a:r>
              <a:rPr lang="en-US" sz="2400" dirty="0" err="1"/>
              <a:t>lintasan</a:t>
            </a:r>
            <a:r>
              <a:rPr lang="en-US" sz="2400" dirty="0"/>
              <a:t> yang </a:t>
            </a:r>
            <a:r>
              <a:rPr lang="en-US" sz="2400" dirty="0" err="1"/>
              <a:t>dilewati</a:t>
            </a:r>
            <a:r>
              <a:rPr lang="en-US" sz="2400" dirty="0"/>
              <a:t> </a:t>
            </a:r>
            <a:r>
              <a:rPr lang="en-US" sz="2400" dirty="0" err="1"/>
              <a:t>kadang</a:t>
            </a:r>
            <a:r>
              <a:rPr lang="en-US" sz="2400" dirty="0"/>
              <a:t> </a:t>
            </a:r>
            <a:r>
              <a:rPr lang="en-US" sz="2400" dirty="0" err="1"/>
              <a:t>menaik</a:t>
            </a:r>
            <a:r>
              <a:rPr lang="en-US" sz="2400" dirty="0"/>
              <a:t>, </a:t>
            </a:r>
            <a:r>
              <a:rPr lang="en-US" sz="2400" dirty="0" err="1"/>
              <a:t>datar</a:t>
            </a:r>
            <a:r>
              <a:rPr lang="en-US" sz="2400" dirty="0"/>
              <a:t>, </a:t>
            </a:r>
            <a:r>
              <a:rPr lang="en-US" sz="2400" dirty="0" err="1"/>
              <a:t>atau</a:t>
            </a:r>
            <a:r>
              <a:rPr lang="en-US" sz="2400" dirty="0"/>
              <a:t> </a:t>
            </a:r>
            <a:r>
              <a:rPr lang="en-US" sz="2400" dirty="0" err="1"/>
              <a:t>menurun</a:t>
            </a:r>
            <a:r>
              <a:rPr lang="en-US" sz="2400" dirty="0"/>
              <a:t>. </a:t>
            </a:r>
            <a:r>
              <a:rPr lang="en-US" sz="2400" dirty="0" err="1"/>
              <a:t>Lintasan</a:t>
            </a:r>
            <a:r>
              <a:rPr lang="en-US" sz="2400" dirty="0"/>
              <a:t> yang </a:t>
            </a:r>
            <a:r>
              <a:rPr lang="en-US" sz="2400" dirty="0" err="1"/>
              <a:t>dilewati</a:t>
            </a:r>
            <a:r>
              <a:rPr lang="en-US" sz="2400" dirty="0"/>
              <a:t> oleh </a:t>
            </a:r>
            <a:r>
              <a:rPr lang="en-US" sz="2400" dirty="0" err="1"/>
              <a:t>pak</a:t>
            </a:r>
            <a:r>
              <a:rPr lang="en-US" sz="2400" dirty="0"/>
              <a:t> </a:t>
            </a:r>
            <a:r>
              <a:rPr lang="en-US" sz="2400" dirty="0" err="1"/>
              <a:t>Kentos</a:t>
            </a:r>
            <a:r>
              <a:rPr lang="en-US" sz="2400" dirty="0"/>
              <a:t> </a:t>
            </a:r>
            <a:r>
              <a:rPr lang="en-US" sz="2400" dirty="0" err="1"/>
              <a:t>merupakan</a:t>
            </a:r>
            <a:r>
              <a:rPr lang="en-US" sz="2400" dirty="0"/>
              <a:t> </a:t>
            </a:r>
            <a:r>
              <a:rPr lang="en-US" sz="2400" dirty="0" err="1"/>
              <a:t>sebuah</a:t>
            </a:r>
            <a:r>
              <a:rPr lang="en-US" sz="2400" dirty="0"/>
              <a:t> </a:t>
            </a:r>
            <a:r>
              <a:rPr lang="en-US" sz="2400" dirty="0" err="1"/>
              <a:t>tabel</a:t>
            </a:r>
            <a:r>
              <a:rPr lang="en-US" sz="2400" dirty="0"/>
              <a:t>/array T </a:t>
            </a:r>
            <a:r>
              <a:rPr lang="en-US" sz="2400" dirty="0" err="1"/>
              <a:t>dengan</a:t>
            </a:r>
            <a:r>
              <a:rPr lang="en-US" sz="2400" dirty="0"/>
              <a:t> </a:t>
            </a:r>
            <a:r>
              <a:rPr lang="en-US" sz="2400" dirty="0" err="1"/>
              <a:t>nilai</a:t>
            </a:r>
            <a:r>
              <a:rPr lang="en-US" sz="2400" dirty="0"/>
              <a:t> </a:t>
            </a:r>
            <a:r>
              <a:rPr lang="en-US" sz="2400" dirty="0" err="1"/>
              <a:t>elemen</a:t>
            </a:r>
            <a:r>
              <a:rPr lang="en-US" sz="2400" dirty="0"/>
              <a:t> pada </a:t>
            </a:r>
            <a:r>
              <a:rPr lang="en-US" sz="2400" dirty="0" err="1"/>
              <a:t>setiap</a:t>
            </a:r>
            <a:r>
              <a:rPr lang="en-US" sz="2400" dirty="0"/>
              <a:t> </a:t>
            </a:r>
            <a:r>
              <a:rPr lang="en-US" sz="2400" dirty="0" err="1"/>
              <a:t>tabel</a:t>
            </a:r>
            <a:r>
              <a:rPr lang="en-US" sz="2400" dirty="0"/>
              <a:t>/array </a:t>
            </a:r>
            <a:r>
              <a:rPr lang="en-US" sz="2400" dirty="0" err="1"/>
              <a:t>tersebut</a:t>
            </a:r>
            <a:r>
              <a:rPr lang="en-US" sz="2400" dirty="0"/>
              <a:t> </a:t>
            </a:r>
            <a:r>
              <a:rPr lang="en-US" sz="2400" dirty="0" err="1"/>
              <a:t>adalah</a:t>
            </a:r>
            <a:r>
              <a:rPr lang="en-US" sz="2400" dirty="0"/>
              <a:t> </a:t>
            </a:r>
            <a:r>
              <a:rPr lang="en-US" sz="2400" dirty="0" err="1"/>
              <a:t>bilangan</a:t>
            </a:r>
            <a:r>
              <a:rPr lang="en-US" sz="2400" dirty="0"/>
              <a:t> </a:t>
            </a:r>
            <a:r>
              <a:rPr lang="en-US" sz="2400" dirty="0" err="1"/>
              <a:t>bulat</a:t>
            </a:r>
            <a:r>
              <a:rPr lang="en-US" sz="2400" dirty="0"/>
              <a:t> </a:t>
            </a:r>
            <a:r>
              <a:rPr lang="en-US" sz="2400" dirty="0" err="1"/>
              <a:t>positif</a:t>
            </a:r>
            <a:r>
              <a:rPr lang="en-US" sz="2400" dirty="0"/>
              <a:t> </a:t>
            </a:r>
            <a:r>
              <a:rPr lang="en-US" sz="2400" dirty="0" err="1"/>
              <a:t>lebih</a:t>
            </a:r>
            <a:r>
              <a:rPr lang="en-US" sz="2400" dirty="0"/>
              <a:t> </a:t>
            </a:r>
            <a:r>
              <a:rPr lang="en-US" sz="2400" dirty="0" err="1"/>
              <a:t>besar</a:t>
            </a:r>
            <a:r>
              <a:rPr lang="en-US" sz="2400" dirty="0"/>
              <a:t> </a:t>
            </a:r>
            <a:r>
              <a:rPr lang="en-US" sz="2400" dirty="0" err="1"/>
              <a:t>nol</a:t>
            </a:r>
            <a:r>
              <a:rPr lang="en-US" sz="2400" dirty="0"/>
              <a:t>, </a:t>
            </a:r>
            <a:r>
              <a:rPr lang="en-US" sz="2400" dirty="0" err="1"/>
              <a:t>dengan</a:t>
            </a:r>
            <a:r>
              <a:rPr lang="en-US" sz="2400" dirty="0"/>
              <a:t> </a:t>
            </a:r>
            <a:r>
              <a:rPr lang="en-US" sz="2400" dirty="0" err="1"/>
              <a:t>banyaknya</a:t>
            </a:r>
            <a:r>
              <a:rPr lang="en-US" sz="2400" dirty="0"/>
              <a:t> data </a:t>
            </a:r>
            <a:r>
              <a:rPr lang="en-US" sz="2400" dirty="0" err="1"/>
              <a:t>jalur</a:t>
            </a:r>
            <a:r>
              <a:rPr lang="en-US" sz="2400" dirty="0"/>
              <a:t> </a:t>
            </a:r>
            <a:r>
              <a:rPr lang="en-US" sz="2400" dirty="0" err="1"/>
              <a:t>lintasan</a:t>
            </a:r>
            <a:r>
              <a:rPr lang="en-US" sz="2400" dirty="0"/>
              <a:t> </a:t>
            </a:r>
            <a:r>
              <a:rPr lang="en-US" sz="2400" dirty="0" err="1"/>
              <a:t>sebanyak</a:t>
            </a:r>
            <a:r>
              <a:rPr lang="en-US" sz="2400" dirty="0"/>
              <a:t> N (N&gt;0). </a:t>
            </a:r>
            <a:r>
              <a:rPr lang="en-US" sz="2400" dirty="0" err="1"/>
              <a:t>Banyaknya</a:t>
            </a:r>
            <a:r>
              <a:rPr lang="en-US" sz="2400" dirty="0"/>
              <a:t> data </a:t>
            </a:r>
            <a:r>
              <a:rPr lang="en-US" sz="2400" dirty="0" err="1"/>
              <a:t>jalur</a:t>
            </a:r>
            <a:r>
              <a:rPr lang="en-US" sz="2400" dirty="0"/>
              <a:t> </a:t>
            </a:r>
            <a:r>
              <a:rPr lang="en-US" sz="2400" dirty="0" err="1"/>
              <a:t>lintasan</a:t>
            </a:r>
            <a:r>
              <a:rPr lang="en-US" sz="2400" dirty="0"/>
              <a:t> (N) dan </a:t>
            </a:r>
            <a:r>
              <a:rPr lang="en-US" sz="2400" dirty="0" err="1"/>
              <a:t>nilai-nilai</a:t>
            </a:r>
            <a:r>
              <a:rPr lang="en-US" sz="2400" dirty="0"/>
              <a:t> data </a:t>
            </a:r>
            <a:r>
              <a:rPr lang="en-US" sz="2400" dirty="0" err="1"/>
              <a:t>perjalan</a:t>
            </a:r>
            <a:r>
              <a:rPr lang="en-US" sz="2400" dirty="0"/>
              <a:t> (</a:t>
            </a:r>
            <a:r>
              <a:rPr lang="en-US" sz="2400" dirty="0" err="1"/>
              <a:t>tabel</a:t>
            </a:r>
            <a:r>
              <a:rPr lang="en-US" sz="2400" dirty="0"/>
              <a:t>/array (</a:t>
            </a:r>
            <a:r>
              <a:rPr lang="en-US" sz="2400" dirty="0" err="1"/>
              <a:t>Ti</a:t>
            </a:r>
            <a:r>
              <a:rPr lang="en-US" sz="2400" dirty="0"/>
              <a:t>)) </a:t>
            </a:r>
            <a:r>
              <a:rPr lang="en-US" sz="2400" dirty="0" err="1"/>
              <a:t>dimasukan</a:t>
            </a:r>
            <a:r>
              <a:rPr lang="en-US" sz="2400" dirty="0"/>
              <a:t> </a:t>
            </a:r>
            <a:r>
              <a:rPr lang="en-US" sz="2400" dirty="0" err="1"/>
              <a:t>menggunakan</a:t>
            </a:r>
            <a:r>
              <a:rPr lang="en-US" sz="2400" dirty="0"/>
              <a:t> </a:t>
            </a:r>
            <a:r>
              <a:rPr lang="en-US" sz="2400" dirty="0" err="1"/>
              <a:t>piranti</a:t>
            </a:r>
            <a:r>
              <a:rPr lang="en-US" sz="2400" dirty="0"/>
              <a:t> </a:t>
            </a:r>
            <a:r>
              <a:rPr lang="en-US" sz="2400" dirty="0" err="1"/>
              <a:t>masukan</a:t>
            </a:r>
            <a:r>
              <a:rPr lang="en-US" sz="2400" dirty="0"/>
              <a:t> (keyboard). </a:t>
            </a:r>
            <a:r>
              <a:rPr lang="en-US" sz="2400" dirty="0" err="1"/>
              <a:t>Berdasarkan</a:t>
            </a:r>
            <a:r>
              <a:rPr lang="en-US" sz="2400" dirty="0"/>
              <a:t> </a:t>
            </a:r>
            <a:r>
              <a:rPr lang="en-US" sz="2400" dirty="0" err="1"/>
              <a:t>jalur</a:t>
            </a:r>
            <a:r>
              <a:rPr lang="en-US" sz="2400" dirty="0"/>
              <a:t> </a:t>
            </a:r>
            <a:r>
              <a:rPr lang="en-US" sz="2400" dirty="0" err="1"/>
              <a:t>lintasan</a:t>
            </a:r>
            <a:r>
              <a:rPr lang="en-US" sz="2400" dirty="0"/>
              <a:t> </a:t>
            </a:r>
            <a:r>
              <a:rPr lang="en-US" sz="2400" dirty="0" err="1"/>
              <a:t>tersebut</a:t>
            </a:r>
            <a:r>
              <a:rPr lang="en-US" sz="2400" dirty="0"/>
              <a:t>, </a:t>
            </a:r>
            <a:r>
              <a:rPr lang="en-US" sz="2400" dirty="0" err="1"/>
              <a:t>maka</a:t>
            </a:r>
            <a:r>
              <a:rPr lang="en-US" sz="2400" dirty="0"/>
              <a:t> </a:t>
            </a:r>
            <a:r>
              <a:rPr lang="en-US" sz="2400" dirty="0" err="1"/>
              <a:t>buatlah</a:t>
            </a:r>
            <a:r>
              <a:rPr lang="en-US" sz="2400" dirty="0"/>
              <a:t> </a:t>
            </a:r>
            <a:r>
              <a:rPr lang="en-US" sz="2400" dirty="0" err="1"/>
              <a:t>teks</a:t>
            </a:r>
            <a:r>
              <a:rPr lang="en-US" sz="2400" dirty="0"/>
              <a:t> </a:t>
            </a:r>
            <a:r>
              <a:rPr lang="en-US" sz="2400" dirty="0" err="1"/>
              <a:t>algoritma</a:t>
            </a:r>
            <a:r>
              <a:rPr lang="en-US" sz="2400" dirty="0"/>
              <a:t> </a:t>
            </a:r>
            <a:r>
              <a:rPr lang="en-US" sz="2400" dirty="0" err="1"/>
              <a:t>untuk</a:t>
            </a:r>
            <a:r>
              <a:rPr lang="en-US" sz="2400" dirty="0"/>
              <a:t> </a:t>
            </a:r>
            <a:r>
              <a:rPr lang="en-US" sz="2400" dirty="0" err="1"/>
              <a:t>menghitung</a:t>
            </a:r>
            <a:r>
              <a:rPr lang="en-US" sz="2400" dirty="0"/>
              <a:t> </a:t>
            </a:r>
            <a:r>
              <a:rPr lang="en-US" sz="2400" dirty="0" err="1"/>
              <a:t>selisih</a:t>
            </a:r>
            <a:r>
              <a:rPr lang="en-US" sz="2400" dirty="0"/>
              <a:t> </a:t>
            </a:r>
            <a:r>
              <a:rPr lang="en-US" sz="2400" dirty="0" err="1"/>
              <a:t>ketinggian</a:t>
            </a:r>
            <a:r>
              <a:rPr lang="en-US" sz="2400" dirty="0"/>
              <a:t> </a:t>
            </a:r>
            <a:r>
              <a:rPr lang="en-US" sz="2400" dirty="0" err="1"/>
              <a:t>terbesar</a:t>
            </a:r>
            <a:r>
              <a:rPr lang="en-US" sz="2400" dirty="0"/>
              <a:t> </a:t>
            </a:r>
            <a:r>
              <a:rPr lang="en-US" sz="2400" dirty="0" err="1"/>
              <a:t>antara</a:t>
            </a:r>
            <a:r>
              <a:rPr lang="en-US" sz="2400" dirty="0"/>
              <a:t> </a:t>
            </a:r>
            <a:r>
              <a:rPr lang="en-US" sz="2400" dirty="0" err="1"/>
              <a:t>puncak</a:t>
            </a:r>
            <a:r>
              <a:rPr lang="en-US" sz="2400" dirty="0"/>
              <a:t> </a:t>
            </a:r>
            <a:r>
              <a:rPr lang="en-US" sz="2400" dirty="0" err="1"/>
              <a:t>bukit</a:t>
            </a:r>
            <a:r>
              <a:rPr lang="en-US" sz="2400" dirty="0"/>
              <a:t> </a:t>
            </a:r>
            <a:r>
              <a:rPr lang="en-US" sz="2400" dirty="0" err="1"/>
              <a:t>dengan</a:t>
            </a:r>
            <a:r>
              <a:rPr lang="en-US" sz="2400" dirty="0"/>
              <a:t> </a:t>
            </a:r>
            <a:r>
              <a:rPr lang="en-US" sz="2400" dirty="0" err="1"/>
              <a:t>lembah</a:t>
            </a:r>
            <a:r>
              <a:rPr lang="en-US" sz="2400" dirty="0"/>
              <a:t> </a:t>
            </a:r>
            <a:r>
              <a:rPr lang="en-US" sz="2400" dirty="0" err="1"/>
              <a:t>bukit</a:t>
            </a:r>
            <a:r>
              <a:rPr lang="en-US" sz="2400" dirty="0"/>
              <a:t> </a:t>
            </a:r>
            <a:r>
              <a:rPr lang="en-US" sz="2400" dirty="0" err="1"/>
              <a:t>atau</a:t>
            </a:r>
            <a:r>
              <a:rPr lang="en-US" sz="2400" dirty="0"/>
              <a:t> </a:t>
            </a:r>
            <a:r>
              <a:rPr lang="en-US" sz="2400" dirty="0" err="1"/>
              <a:t>sebaliknya</a:t>
            </a:r>
            <a:r>
              <a:rPr lang="en-US" sz="2400" dirty="0"/>
              <a:t>.</a:t>
            </a:r>
          </a:p>
          <a:p>
            <a:pPr marL="0" indent="0">
              <a:buNone/>
            </a:pPr>
            <a:r>
              <a:rPr lang="en-US" sz="2400" dirty="0" err="1"/>
              <a:t>Contoh</a:t>
            </a:r>
            <a:r>
              <a:rPr lang="en-US" sz="2400" dirty="0"/>
              <a:t>:</a:t>
            </a:r>
          </a:p>
          <a:p>
            <a:pPr marL="0" indent="0">
              <a:buNone/>
            </a:pPr>
            <a:r>
              <a:rPr lang="en-US" sz="2400" dirty="0"/>
              <a:t>Jalur </a:t>
            </a:r>
            <a:r>
              <a:rPr lang="en-US" sz="2400" dirty="0" err="1"/>
              <a:t>lintasan</a:t>
            </a:r>
            <a:r>
              <a:rPr lang="en-US" sz="2400" dirty="0"/>
              <a:t> </a:t>
            </a:r>
            <a:r>
              <a:rPr lang="en-US" sz="2400" dirty="0" err="1"/>
              <a:t>pak</a:t>
            </a:r>
            <a:r>
              <a:rPr lang="en-US" sz="2400" dirty="0"/>
              <a:t> </a:t>
            </a:r>
            <a:r>
              <a:rPr lang="en-US" sz="2400" dirty="0" err="1"/>
              <a:t>Kentos</a:t>
            </a:r>
            <a:r>
              <a:rPr lang="en-US" sz="2400" dirty="0"/>
              <a:t> 3, 1, 1, 1, 6, 9, 2 </a:t>
            </a:r>
            <a:r>
              <a:rPr lang="en-US" sz="2400" dirty="0">
                <a:sym typeface="Wingdings" panose="05000000000000000000" pitchFamily="2" charset="2"/>
              </a:rPr>
              <a:t></a:t>
            </a:r>
            <a:r>
              <a:rPr lang="en-US" sz="2400" dirty="0"/>
              <a:t> </a:t>
            </a:r>
            <a:r>
              <a:rPr lang="en-US" sz="2400" dirty="0" err="1"/>
              <a:t>sehingga</a:t>
            </a:r>
            <a:r>
              <a:rPr lang="en-US" sz="2400" dirty="0"/>
              <a:t> </a:t>
            </a:r>
            <a:r>
              <a:rPr lang="en-US" sz="2400" dirty="0" err="1"/>
              <a:t>selisih</a:t>
            </a:r>
            <a:r>
              <a:rPr lang="en-US" sz="2400" dirty="0"/>
              <a:t> </a:t>
            </a:r>
            <a:r>
              <a:rPr lang="en-US" sz="2400" dirty="0" err="1"/>
              <a:t>terbesarnya</a:t>
            </a:r>
            <a:r>
              <a:rPr lang="en-US" sz="2400" dirty="0"/>
              <a:t> </a:t>
            </a:r>
            <a:r>
              <a:rPr lang="en-US" sz="2400" dirty="0" err="1"/>
              <a:t>adalah</a:t>
            </a:r>
            <a:r>
              <a:rPr lang="en-US" sz="2400" dirty="0"/>
              <a:t> </a:t>
            </a:r>
            <a:r>
              <a:rPr lang="en-US" sz="2400" b="1" dirty="0"/>
              <a:t>8</a:t>
            </a:r>
          </a:p>
          <a:p>
            <a:pPr marL="0" indent="0">
              <a:buNone/>
            </a:pPr>
            <a:r>
              <a:rPr lang="en-US" sz="2400" dirty="0"/>
              <a:t>Jalur </a:t>
            </a:r>
            <a:r>
              <a:rPr lang="en-US" sz="2400" dirty="0" err="1"/>
              <a:t>lintasan</a:t>
            </a:r>
            <a:r>
              <a:rPr lang="en-US" sz="2400" dirty="0"/>
              <a:t> </a:t>
            </a:r>
            <a:r>
              <a:rPr lang="en-US" sz="2400" dirty="0" err="1"/>
              <a:t>pak</a:t>
            </a:r>
            <a:r>
              <a:rPr lang="en-US" sz="2400" dirty="0"/>
              <a:t> </a:t>
            </a:r>
            <a:r>
              <a:rPr lang="en-US" sz="2400" dirty="0" err="1"/>
              <a:t>Kentos</a:t>
            </a:r>
            <a:r>
              <a:rPr lang="en-US" sz="2400" dirty="0"/>
              <a:t> 2, 3, 3, 2, 2, 8, 5 </a:t>
            </a:r>
            <a:r>
              <a:rPr lang="en-US" sz="2400" dirty="0">
                <a:sym typeface="Wingdings" panose="05000000000000000000" pitchFamily="2" charset="2"/>
              </a:rPr>
              <a:t></a:t>
            </a:r>
            <a:r>
              <a:rPr lang="en-US" sz="2400" dirty="0"/>
              <a:t> </a:t>
            </a:r>
            <a:r>
              <a:rPr lang="en-US" sz="2400" dirty="0" err="1"/>
              <a:t>sehingga</a:t>
            </a:r>
            <a:r>
              <a:rPr lang="en-US" sz="2400" dirty="0"/>
              <a:t> </a:t>
            </a:r>
            <a:r>
              <a:rPr lang="en-US" sz="2400" dirty="0" err="1"/>
              <a:t>selisih</a:t>
            </a:r>
            <a:r>
              <a:rPr lang="en-US" sz="2400" dirty="0"/>
              <a:t> </a:t>
            </a:r>
            <a:r>
              <a:rPr lang="en-US" sz="2400" dirty="0" err="1"/>
              <a:t>terbesarnya</a:t>
            </a:r>
            <a:r>
              <a:rPr lang="en-US" sz="2400" dirty="0"/>
              <a:t> </a:t>
            </a:r>
            <a:r>
              <a:rPr lang="en-US" sz="2400" dirty="0" err="1"/>
              <a:t>adalah</a:t>
            </a:r>
            <a:r>
              <a:rPr lang="en-US" sz="2400" dirty="0"/>
              <a:t> </a:t>
            </a:r>
            <a:r>
              <a:rPr lang="en-US" sz="2400" b="1" dirty="0"/>
              <a:t>6</a:t>
            </a:r>
          </a:p>
          <a:p>
            <a:pPr marL="0" indent="0">
              <a:buNone/>
            </a:pPr>
            <a:r>
              <a:rPr lang="en-US" sz="2400" b="1" dirty="0"/>
              <a:t>2.</a:t>
            </a:r>
            <a:r>
              <a:rPr lang="en-US" sz="2400" dirty="0"/>
              <a:t> Pak </a:t>
            </a:r>
            <a:r>
              <a:rPr lang="en-US" sz="2400" dirty="0" err="1"/>
              <a:t>Kentos</a:t>
            </a:r>
            <a:r>
              <a:rPr lang="en-US" sz="2400" dirty="0"/>
              <a:t> </a:t>
            </a:r>
            <a:r>
              <a:rPr lang="en-US" sz="2400" dirty="0" err="1"/>
              <a:t>setiap</a:t>
            </a:r>
            <a:r>
              <a:rPr lang="en-US" sz="2400" dirty="0"/>
              <a:t> </a:t>
            </a:r>
            <a:r>
              <a:rPr lang="en-US" sz="2400" dirty="0" err="1"/>
              <a:t>iX</a:t>
            </a:r>
            <a:r>
              <a:rPr lang="en-US" sz="2400" dirty="0"/>
              <a:t> </a:t>
            </a:r>
            <a:r>
              <a:rPr lang="en-US" sz="2400" dirty="0" err="1"/>
              <a:t>hari</a:t>
            </a:r>
            <a:r>
              <a:rPr lang="en-US" sz="2400" dirty="0"/>
              <a:t> </a:t>
            </a:r>
            <a:r>
              <a:rPr lang="en-US" sz="2400" dirty="0" err="1"/>
              <a:t>sekali</a:t>
            </a:r>
            <a:r>
              <a:rPr lang="en-US" sz="2400" dirty="0"/>
              <a:t> </a:t>
            </a:r>
            <a:r>
              <a:rPr lang="en-US" sz="2400" dirty="0" err="1"/>
              <a:t>pergi</a:t>
            </a:r>
            <a:r>
              <a:rPr lang="en-US" sz="2400" dirty="0"/>
              <a:t> </a:t>
            </a:r>
            <a:r>
              <a:rPr lang="en-US" sz="2400" dirty="0" err="1"/>
              <a:t>ke</a:t>
            </a:r>
            <a:r>
              <a:rPr lang="en-US" sz="2400" dirty="0"/>
              <a:t> pasar </a:t>
            </a:r>
            <a:r>
              <a:rPr lang="en-US" sz="2400" dirty="0" err="1"/>
              <a:t>hewan</a:t>
            </a:r>
            <a:r>
              <a:rPr lang="en-US" sz="2400" dirty="0"/>
              <a:t>, </a:t>
            </a:r>
            <a:r>
              <a:rPr lang="en-US" sz="2400" dirty="0" err="1"/>
              <a:t>pak</a:t>
            </a:r>
            <a:r>
              <a:rPr lang="en-US" sz="2400" dirty="0"/>
              <a:t> </a:t>
            </a:r>
            <a:r>
              <a:rPr lang="en-US" sz="2400" dirty="0" err="1"/>
              <a:t>Jenggot</a:t>
            </a:r>
            <a:r>
              <a:rPr lang="en-US" sz="2400" dirty="0"/>
              <a:t> </a:t>
            </a:r>
            <a:r>
              <a:rPr lang="en-US" sz="2400" dirty="0" err="1"/>
              <a:t>setiap</a:t>
            </a:r>
            <a:r>
              <a:rPr lang="en-US" sz="2400" dirty="0"/>
              <a:t> </a:t>
            </a:r>
            <a:r>
              <a:rPr lang="en-US" sz="2400" dirty="0" err="1"/>
              <a:t>iY</a:t>
            </a:r>
            <a:r>
              <a:rPr lang="en-US" sz="2400" dirty="0"/>
              <a:t> </a:t>
            </a:r>
            <a:r>
              <a:rPr lang="en-US" sz="2400" dirty="0" err="1"/>
              <a:t>hasri</a:t>
            </a:r>
            <a:r>
              <a:rPr lang="en-US" sz="2400" dirty="0"/>
              <a:t> </a:t>
            </a:r>
            <a:r>
              <a:rPr lang="en-US" sz="2400" dirty="0" err="1"/>
              <a:t>sekali</a:t>
            </a:r>
            <a:r>
              <a:rPr lang="en-US" sz="2400" dirty="0"/>
              <a:t> (</a:t>
            </a:r>
            <a:r>
              <a:rPr lang="en-US" sz="2400" dirty="0" err="1"/>
              <a:t>iX</a:t>
            </a:r>
            <a:r>
              <a:rPr lang="en-US" sz="2400" dirty="0"/>
              <a:t> dan </a:t>
            </a:r>
            <a:r>
              <a:rPr lang="en-US" sz="2400" dirty="0" err="1"/>
              <a:t>iY</a:t>
            </a:r>
            <a:r>
              <a:rPr lang="en-US" sz="2400" dirty="0"/>
              <a:t> </a:t>
            </a:r>
            <a:r>
              <a:rPr lang="en-US" sz="2400" dirty="0" err="1"/>
              <a:t>adalah</a:t>
            </a:r>
            <a:r>
              <a:rPr lang="en-US" sz="2400" dirty="0"/>
              <a:t> </a:t>
            </a:r>
            <a:r>
              <a:rPr lang="en-US" sz="2400" dirty="0" err="1"/>
              <a:t>sebuah</a:t>
            </a:r>
            <a:r>
              <a:rPr lang="en-US" sz="2400" dirty="0"/>
              <a:t> </a:t>
            </a:r>
            <a:r>
              <a:rPr lang="en-US" sz="2400" dirty="0" err="1"/>
              <a:t>bilangan</a:t>
            </a:r>
            <a:r>
              <a:rPr lang="en-US" sz="2400" dirty="0"/>
              <a:t> integer </a:t>
            </a:r>
            <a:r>
              <a:rPr lang="en-US" sz="2400" dirty="0" err="1"/>
              <a:t>positif</a:t>
            </a:r>
            <a:r>
              <a:rPr lang="en-US" sz="2400" dirty="0"/>
              <a:t> </a:t>
            </a:r>
            <a:r>
              <a:rPr lang="en-US" sz="2400" dirty="0" err="1"/>
              <a:t>sembarang</a:t>
            </a:r>
            <a:r>
              <a:rPr lang="en-US" sz="2400" dirty="0"/>
              <a:t>), </a:t>
            </a:r>
            <a:r>
              <a:rPr lang="en-US" sz="2400" dirty="0" err="1"/>
              <a:t>buatlah</a:t>
            </a:r>
            <a:r>
              <a:rPr lang="en-US" sz="2400" dirty="0"/>
              <a:t> </a:t>
            </a:r>
            <a:r>
              <a:rPr lang="en-US" sz="2400" dirty="0" err="1"/>
              <a:t>teks</a:t>
            </a:r>
            <a:r>
              <a:rPr lang="en-US" sz="2400" dirty="0"/>
              <a:t> </a:t>
            </a:r>
            <a:r>
              <a:rPr lang="en-US" sz="2400" dirty="0" err="1"/>
              <a:t>algoritma</a:t>
            </a:r>
            <a:r>
              <a:rPr lang="en-US" sz="2400" dirty="0"/>
              <a:t> yang </a:t>
            </a:r>
            <a:r>
              <a:rPr lang="en-US" sz="2400" dirty="0" err="1"/>
              <a:t>digunakan</a:t>
            </a:r>
            <a:r>
              <a:rPr lang="en-US" sz="2400" dirty="0"/>
              <a:t> </a:t>
            </a:r>
            <a:r>
              <a:rPr lang="en-US" sz="2400" dirty="0" err="1"/>
              <a:t>untuk</a:t>
            </a:r>
            <a:r>
              <a:rPr lang="en-US" sz="2400" dirty="0"/>
              <a:t> </a:t>
            </a:r>
            <a:r>
              <a:rPr lang="en-US" sz="2400" dirty="0" err="1"/>
              <a:t>mengetahui</a:t>
            </a:r>
            <a:r>
              <a:rPr lang="en-US" sz="2400" dirty="0"/>
              <a:t> </a:t>
            </a:r>
            <a:r>
              <a:rPr lang="en-US" sz="2400" dirty="0" err="1"/>
              <a:t>kapan</a:t>
            </a:r>
            <a:r>
              <a:rPr lang="en-US" sz="2400" dirty="0"/>
              <a:t> </a:t>
            </a:r>
            <a:r>
              <a:rPr lang="en-US" sz="2400" dirty="0" err="1"/>
              <a:t>keduanya</a:t>
            </a:r>
            <a:r>
              <a:rPr lang="en-US" sz="2400" dirty="0"/>
              <a:t> </a:t>
            </a:r>
            <a:r>
              <a:rPr lang="en-US" sz="2400" dirty="0" err="1"/>
              <a:t>bertemu</a:t>
            </a:r>
            <a:r>
              <a:rPr lang="en-US" sz="2400" dirty="0"/>
              <a:t> pada </a:t>
            </a:r>
            <a:r>
              <a:rPr lang="en-US" sz="2400" dirty="0" err="1"/>
              <a:t>hari</a:t>
            </a:r>
            <a:r>
              <a:rPr lang="en-US" sz="2400" dirty="0"/>
              <a:t> yang </a:t>
            </a:r>
            <a:r>
              <a:rPr lang="en-US" sz="2400" dirty="0" err="1"/>
              <a:t>sama</a:t>
            </a:r>
            <a:r>
              <a:rPr lang="en-US" sz="2400" dirty="0"/>
              <a:t> </a:t>
            </a:r>
            <a:r>
              <a:rPr lang="en-US" sz="2400" dirty="0" err="1"/>
              <a:t>untuk</a:t>
            </a:r>
            <a:r>
              <a:rPr lang="en-US" sz="2400" dirty="0"/>
              <a:t> </a:t>
            </a:r>
            <a:r>
              <a:rPr lang="en-US" sz="2400" dirty="0" err="1"/>
              <a:t>pertama</a:t>
            </a:r>
            <a:r>
              <a:rPr lang="en-US" sz="2400" dirty="0"/>
              <a:t> kali. </a:t>
            </a:r>
          </a:p>
          <a:p>
            <a:pPr marL="0" indent="0">
              <a:buNone/>
            </a:pPr>
            <a:r>
              <a:rPr lang="en-US" sz="2400" dirty="0" err="1"/>
              <a:t>Contoh</a:t>
            </a:r>
            <a:endParaRPr lang="en-US" sz="2400" dirty="0"/>
          </a:p>
          <a:p>
            <a:pPr marL="0" indent="0">
              <a:buNone/>
            </a:pPr>
            <a:r>
              <a:rPr lang="en-US" sz="2400" dirty="0" err="1"/>
              <a:t>iX</a:t>
            </a:r>
            <a:r>
              <a:rPr lang="en-US" sz="2400" dirty="0"/>
              <a:t>=2 dan </a:t>
            </a:r>
            <a:r>
              <a:rPr lang="en-US" sz="2400" dirty="0" err="1"/>
              <a:t>iY</a:t>
            </a:r>
            <a:r>
              <a:rPr lang="en-US" sz="2400" dirty="0"/>
              <a:t>=3, </a:t>
            </a:r>
            <a:r>
              <a:rPr lang="en-US" sz="2400" dirty="0" err="1"/>
              <a:t>maka</a:t>
            </a:r>
            <a:r>
              <a:rPr lang="en-US" sz="2400" dirty="0"/>
              <a:t> </a:t>
            </a:r>
            <a:r>
              <a:rPr lang="en-US" sz="2400" dirty="0" err="1"/>
              <a:t>akan</a:t>
            </a:r>
            <a:r>
              <a:rPr lang="en-US" sz="2400" dirty="0"/>
              <a:t> </a:t>
            </a:r>
            <a:r>
              <a:rPr lang="en-US" sz="2400" dirty="0" err="1"/>
              <a:t>ketemu</a:t>
            </a:r>
            <a:r>
              <a:rPr lang="en-US" sz="2400" dirty="0"/>
              <a:t> </a:t>
            </a:r>
            <a:r>
              <a:rPr lang="en-US" sz="2400" dirty="0" err="1"/>
              <a:t>pertama</a:t>
            </a:r>
            <a:r>
              <a:rPr lang="en-US" sz="2400" dirty="0"/>
              <a:t> pada </a:t>
            </a:r>
            <a:r>
              <a:rPr lang="en-US" sz="2400" dirty="0" err="1"/>
              <a:t>hari</a:t>
            </a:r>
            <a:r>
              <a:rPr lang="en-US" sz="2400" dirty="0"/>
              <a:t> </a:t>
            </a:r>
            <a:r>
              <a:rPr lang="en-US" sz="2400" b="1" dirty="0"/>
              <a:t>ke-6</a:t>
            </a:r>
          </a:p>
          <a:p>
            <a:pPr marL="0" indent="0">
              <a:buNone/>
            </a:pPr>
            <a:r>
              <a:rPr lang="en-US" sz="2400" dirty="0" err="1"/>
              <a:t>iX</a:t>
            </a:r>
            <a:r>
              <a:rPr lang="en-US" sz="2400" dirty="0"/>
              <a:t>=2 dan </a:t>
            </a:r>
            <a:r>
              <a:rPr lang="en-US" sz="2400" dirty="0" err="1"/>
              <a:t>iY</a:t>
            </a:r>
            <a:r>
              <a:rPr lang="en-US" sz="2400" dirty="0"/>
              <a:t>=8, </a:t>
            </a:r>
            <a:r>
              <a:rPr lang="en-US" sz="2400" dirty="0" err="1"/>
              <a:t>maka</a:t>
            </a:r>
            <a:r>
              <a:rPr lang="en-US" sz="2400" dirty="0"/>
              <a:t> </a:t>
            </a:r>
            <a:r>
              <a:rPr lang="en-US" sz="2400" dirty="0" err="1"/>
              <a:t>akan</a:t>
            </a:r>
            <a:r>
              <a:rPr lang="en-US" sz="2400" dirty="0"/>
              <a:t> </a:t>
            </a:r>
            <a:r>
              <a:rPr lang="en-US" sz="2400" dirty="0" err="1"/>
              <a:t>ketemu</a:t>
            </a:r>
            <a:r>
              <a:rPr lang="en-US" sz="2400" dirty="0"/>
              <a:t> </a:t>
            </a:r>
            <a:r>
              <a:rPr lang="en-US" sz="2400" dirty="0" err="1"/>
              <a:t>pertama</a:t>
            </a:r>
            <a:r>
              <a:rPr lang="en-US" sz="2400" dirty="0"/>
              <a:t> pada </a:t>
            </a:r>
            <a:r>
              <a:rPr lang="en-US" sz="2400" dirty="0" err="1"/>
              <a:t>hari</a:t>
            </a:r>
            <a:r>
              <a:rPr lang="en-US" sz="2400" dirty="0"/>
              <a:t> </a:t>
            </a:r>
            <a:r>
              <a:rPr lang="en-US" sz="2400" b="1" dirty="0"/>
              <a:t>ke-8</a:t>
            </a:r>
          </a:p>
        </p:txBody>
      </p:sp>
      <p:sp>
        <p:nvSpPr>
          <p:cNvPr id="4" name="Content Placeholder 2">
            <a:extLst>
              <a:ext uri="{FF2B5EF4-FFF2-40B4-BE49-F238E27FC236}">
                <a16:creationId xmlns:a16="http://schemas.microsoft.com/office/drawing/2014/main" id="{76C82188-4987-4044-B6A4-70C1C7387549}"/>
              </a:ext>
            </a:extLst>
          </p:cNvPr>
          <p:cNvSpPr txBox="1">
            <a:spLocks/>
          </p:cNvSpPr>
          <p:nvPr/>
        </p:nvSpPr>
        <p:spPr>
          <a:xfrm>
            <a:off x="810000" y="3650973"/>
            <a:ext cx="10554574" cy="2975114"/>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endParaRPr lang="en-US" dirty="0"/>
          </a:p>
        </p:txBody>
      </p:sp>
    </p:spTree>
    <p:extLst>
      <p:ext uri="{BB962C8B-B14F-4D97-AF65-F5344CB8AC3E}">
        <p14:creationId xmlns:p14="http://schemas.microsoft.com/office/powerpoint/2010/main" val="36723574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Quotable</Template>
  <TotalTime>31978</TotalTime>
  <Words>2997</Words>
  <Application>Microsoft Macintosh PowerPoint</Application>
  <PresentationFormat>Widescreen</PresentationFormat>
  <Paragraphs>318</Paragraphs>
  <Slides>92</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92</vt:i4>
      </vt:variant>
    </vt:vector>
  </HeadingPairs>
  <TitlesOfParts>
    <vt:vector size="99" baseType="lpstr">
      <vt:lpstr>Calibri</vt:lpstr>
      <vt:lpstr>Century Gothic</vt:lpstr>
      <vt:lpstr>Courier New</vt:lpstr>
      <vt:lpstr>Wingdings</vt:lpstr>
      <vt:lpstr>Wingdings 2</vt:lpstr>
      <vt:lpstr>Quotable</vt:lpstr>
      <vt:lpstr>Visio</vt:lpstr>
      <vt:lpstr>Kuliah  Algoritma dan Pemrograman (4 sks)</vt:lpstr>
      <vt:lpstr>Model Perkuliahan</vt:lpstr>
      <vt:lpstr>Materi Perkuliahan</vt:lpstr>
      <vt:lpstr>Buku  Referensi Utama</vt:lpstr>
      <vt:lpstr>Kebutuhan Praktikum</vt:lpstr>
      <vt:lpstr>Akses menggunakan Putty</vt:lpstr>
      <vt:lpstr>Akses menggunakan terminal</vt:lpstr>
      <vt:lpstr>Aturan Perkuliahan</vt:lpstr>
      <vt:lpstr>Pengantar Perkuliahan</vt:lpstr>
      <vt:lpstr>Jenis Paradigma Pemrograman</vt:lpstr>
      <vt:lpstr>Imperative vs Declarative</vt:lpstr>
      <vt:lpstr>Paradigma Functional</vt:lpstr>
      <vt:lpstr>Paradigma Procedural (Iterative)</vt:lpstr>
      <vt:lpstr>Paradigma Berorientasi Objek</vt:lpstr>
      <vt:lpstr>Paradigma Declarative, Predicative or Logic</vt:lpstr>
      <vt:lpstr>Mapping Paradigma Pemrograman ke Mata Kuliah</vt:lpstr>
      <vt:lpstr>Definisi  Algoritma </vt:lpstr>
      <vt:lpstr>Definisi Algoritma dalam pemrograman</vt:lpstr>
      <vt:lpstr>Example</vt:lpstr>
      <vt:lpstr>Definisi</vt:lpstr>
      <vt:lpstr>Multi Tafsir</vt:lpstr>
      <vt:lpstr>Agar tidak multi tafsir</vt:lpstr>
      <vt:lpstr>Representasi Algoritma</vt:lpstr>
      <vt:lpstr>Example: Menukarkan isi gelas</vt:lpstr>
      <vt:lpstr>Example: Menukarkan isi gelas (solusi)</vt:lpstr>
      <vt:lpstr>Example: menghitung luas dan kel. bjSr</vt:lpstr>
      <vt:lpstr>Representasi Algoritma Menghitung dan menampilkan luas bujursangkar</vt:lpstr>
      <vt:lpstr>Representasi Algoritma Menghitung dan menampilkan luas bujursangkar</vt:lpstr>
      <vt:lpstr>Konstruksi Penyelesaian Permasalahan Secara Algoritma</vt:lpstr>
      <vt:lpstr>Translasi Algoritma ke Bahasa Pemrograman</vt:lpstr>
      <vt:lpstr>Representasi Algoritma Mana yang paling mudah utk ditranslasikan ke dalam bahasa pemrograman ?</vt:lpstr>
      <vt:lpstr>Latihan</vt:lpstr>
      <vt:lpstr>Latihan</vt:lpstr>
      <vt:lpstr>Latihan</vt:lpstr>
      <vt:lpstr>Latihan</vt:lpstr>
      <vt:lpstr>Tipe dasar  Integer, Real, Character, dan Boolean  Tipe bentukan  tipe yang dibuat dari kumpulan tipe-tipe dasar. Ex. Tipe JAM {detik,menit, jam, AM_PM}, TITIK {absis,ordinat}, … dll</vt:lpstr>
      <vt:lpstr>PowerPoint Presentation</vt:lpstr>
      <vt:lpstr>PowerPoint Presentation</vt:lpstr>
      <vt:lpstr>Ada pertanyaan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Kumpulan elemen-elemen data yang memiliki type sama. Example sebuah antrian di bank atau antrian yang lainnya atau layar display mesin antrian atau mesin pom bensin atau phone book pada handphone, susunan kursi tempat duduk nonton bioskop atau stadion sepak bola atau susunan kursi pada bus atau dalam matematika dapat diperlihatkan pada sebuah matrik dan lain sebagainya. </vt:lpstr>
      <vt:lpstr>Satu Dimensi</vt:lpstr>
      <vt:lpstr>PowerPoint Presentation</vt:lpstr>
      <vt:lpstr>PowerPoint Presentation</vt:lpstr>
      <vt:lpstr>Nomor 1</vt:lpstr>
      <vt:lpstr>Nomor 1</vt:lpstr>
      <vt:lpstr>Nomor 2</vt:lpstr>
      <vt:lpstr>Nomor 3</vt:lpstr>
      <vt:lpstr>Mana yang lebih cepat solusi dengan tabel atau tanpa tabel?</vt:lpstr>
      <vt:lpstr>Alokasi Statik (array)</vt:lpstr>
      <vt:lpstr>Alokasi Dinamik (pointer)</vt:lpstr>
      <vt:lpstr>Alokasi Statik dan Dinamik</vt:lpstr>
      <vt:lpstr>Realisasikan ke dalam bahasa C, dan selanjutnya anda amati realisasi Tabel menggunakan alokasi static (array) dan alokasi dinamik (pointer).</vt:lpstr>
      <vt:lpstr>PowerPoint Presentation</vt:lpstr>
      <vt:lpstr>Alokasi Statik (array)  </vt:lpstr>
      <vt:lpstr>Alokasi Dinamik (pointer)  </vt:lpstr>
      <vt:lpstr>Sub Program  </vt:lpstr>
      <vt:lpstr>Definisi</vt:lpstr>
      <vt:lpstr>Parameter Formal dan Aktual</vt:lpstr>
      <vt:lpstr>Parameter Formal dan Aktual</vt:lpstr>
      <vt:lpstr>Ilustrasi Parameter Formal dan Aktual</vt:lpstr>
      <vt:lpstr>Fungsi</vt:lpstr>
      <vt:lpstr>Pemanggilan Fungsi</vt:lpstr>
      <vt:lpstr>Contoh Fungsi</vt:lpstr>
      <vt:lpstr>Contoh Pemanggilan Fungsi</vt:lpstr>
      <vt:lpstr>Mekanisme Parsing Nilai</vt:lpstr>
      <vt:lpstr>Prosedur</vt:lpstr>
      <vt:lpstr>Pemanggilan Prosedur</vt:lpstr>
      <vt:lpstr>Contoh Prosedur</vt:lpstr>
      <vt:lpstr>Contoh Pemanggilan Prosedur</vt:lpstr>
      <vt:lpstr>Abstract Data Type (ADT)</vt:lpstr>
      <vt:lpstr>ADT</vt:lpstr>
      <vt:lpstr>ADT</vt:lpstr>
      <vt:lpstr>Penjelasan Latihan Sub Program</vt:lpstr>
      <vt:lpstr>ADT</vt:lpstr>
      <vt:lpstr>Soal Varian.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Novaldo Caesar</dc:creator>
  <cp:lastModifiedBy>Aris Puji Widodo</cp:lastModifiedBy>
  <cp:revision>157</cp:revision>
  <dcterms:created xsi:type="dcterms:W3CDTF">2020-02-05T06:58:45Z</dcterms:created>
  <dcterms:modified xsi:type="dcterms:W3CDTF">2025-02-11T01:17:29Z</dcterms:modified>
</cp:coreProperties>
</file>